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70" r:id="rId4"/>
    <p:sldId id="269" r:id="rId5"/>
    <p:sldId id="259" r:id="rId6"/>
    <p:sldId id="261" r:id="rId7"/>
    <p:sldId id="262" r:id="rId8"/>
    <p:sldId id="267" r:id="rId9"/>
    <p:sldId id="26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FBDF887-578A-DABC-A6F0-E2AF5C4E9253}" name="Jeff Pope" initials="JP" userId="S::jeff.pope@aec.gov.au::96d1e23e-01a9-46dd-abd0-34ec60b6472c" providerId="AD"/>
  <p188:author id="{5342B4A5-278D-04ED-9BEB-3B94BE7F6AD4}" name="Kath Gleeson" initials="KG" userId="S::kath.gleeson@aec.gov.au::10f6f3b8-c8b5-4c57-a115-8e55fe2602ab" providerId="AD"/>
  <p188:author id="{2998F8D9-2EFD-47D4-D250-4FA13F785541}" name="Cathie Kennedy" initials="CK" userId="S::cathie.kennedy@aec.gov.au::9f945ffc-5315-4870-9f4d-504abeaaa42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92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Master" Target="slideMasters/slideMaster1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i Phillips" userId="83b474c9-983f-4b00-976c-6a4a7282b84b" providerId="ADAL" clId="{06AC7847-B9E5-43FC-9F37-2ED219A36166}"/>
    <pc:docChg chg="modSld">
      <pc:chgData name="Tori Phillips" userId="83b474c9-983f-4b00-976c-6a4a7282b84b" providerId="ADAL" clId="{06AC7847-B9E5-43FC-9F37-2ED219A36166}" dt="2023-05-03T05:00:11.939" v="0" actId="20577"/>
      <pc:docMkLst>
        <pc:docMk/>
      </pc:docMkLst>
      <pc:sldChg chg="modSp mod">
        <pc:chgData name="Tori Phillips" userId="83b474c9-983f-4b00-976c-6a4a7282b84b" providerId="ADAL" clId="{06AC7847-B9E5-43FC-9F37-2ED219A36166}" dt="2023-05-03T05:00:11.939" v="0" actId="20577"/>
        <pc:sldMkLst>
          <pc:docMk/>
          <pc:sldMk cId="2256096006" sldId="261"/>
        </pc:sldMkLst>
        <pc:spChg chg="mod">
          <ac:chgData name="Tori Phillips" userId="83b474c9-983f-4b00-976c-6a4a7282b84b" providerId="ADAL" clId="{06AC7847-B9E5-43FC-9F37-2ED219A36166}" dt="2023-05-03T05:00:11.939" v="0" actId="20577"/>
          <ac:spMkLst>
            <pc:docMk/>
            <pc:sldMk cId="2256096006" sldId="261"/>
            <ac:spMk id="31" creationId="{98F11C6D-DA38-5FE9-757A-2AAFF7BE681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FB503-4F24-481E-523F-2A8DBD073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525513-E36B-64E2-AC71-9AF1EB560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E9E73-7328-56C2-5815-E46FE0673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93EAE-30FC-FB47-EF39-6839DE0F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065BA-BF61-BB35-2053-383364974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055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F5B86-EE1D-E901-A566-EFE9C6307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E782F1-0AE4-021B-7F62-8263A8A72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228F2-00E4-9E01-D6E6-A417730B3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FFDC5-ECB3-60CB-33FE-D53CF6389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282D-4ADC-7281-61D0-5BCA725FD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15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2784DF-F4DF-EE72-9696-6547EC345D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001A5-A0C3-DAC9-53A1-5B09C1C90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18EF7-AF91-8DD8-8C63-32C8EFFC7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B6AFF-2674-997D-8CC6-9056E13E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64F77-0C50-B524-33C4-C4508D2A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853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7C4CE-8CD4-27C6-BB03-36B96DAEB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3210B-A93F-F580-B0E3-D33F5B552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D628B-68F9-3E42-FD89-7D2D22D75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731C6-4F0C-5910-2047-05B8E8906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63285-16EE-54A3-2B47-BAB488E25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665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0542F-255A-7533-37CA-0A7AFCCA2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476C8-62F2-3273-B301-A3710AF98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6E278-F29F-E1CC-E556-7604434FE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D8EF6-A84F-DBD2-A194-789D8AE84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14550-A943-F96E-F6C7-4C964038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0072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8690-5987-DD6C-21C3-BD2D0194F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8121C-7822-416D-E609-E2C0A67783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206AA-B6F2-4505-2FC3-BDF084E04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C300A-A030-32B0-F783-2FC6CCE94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D4C55-44A2-F7E8-D9F2-DA10278E8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CA054-7BD4-C704-B972-F0F3F520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612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B568C-D606-042B-519E-E9C9D8C8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59DB9-EEFE-68C7-3C30-B42B1D52A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0349BA-31AA-5E6F-06C9-FB7D6E9E9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7BE586-A29C-0360-7F5C-9BD954BF4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D8DF6F-64A0-986D-5A92-2AEBC6F82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29F3A8-B807-4920-1ED2-AE5377F5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02B056-547A-2FD0-6F3F-F4F8087F1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7E3C0A-C42B-113F-1DE8-EB9CB415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5573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8967C-348A-3906-250B-37973E7F2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E9FAC6-2C5A-BBA5-3561-049E4B140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E8439-D55F-D71B-C8F0-BEA0FC8C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2B3FD-41A9-A565-1FC2-62DABA8C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609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106BD4-3FB8-1B8A-006A-7C5A7308B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072109-0F60-CC8B-3732-2AE962D58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575F3-C1C1-3662-9EA4-B2C3954F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083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6F4C-8465-145B-79AF-21CA94900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A0F42-8BAC-A74F-31BE-9172C764B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D0ECF-2408-F18D-72D7-BEA67A96D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2D4CD-5A24-3B72-7904-9A0D1FED3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7E5CC-5558-445F-448D-62482DDCF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33CC0-D1BF-57CA-3CC2-724E53F6D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699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F0EDE-7965-82BF-F530-D8DC2813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FA2F07-9001-83D9-E013-83176BFAB9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67D72-2931-C77D-B0AA-0EFB67DB1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66E12-459E-9856-05D2-7B001B7B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4FF82-F081-AB6F-54B6-66FF8320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50BC6-A16E-2298-51F3-3FDB4E0A2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519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520BC2-8C74-2268-0118-6F7BC15C9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F14D5-3E4E-7CC3-7522-805EE5DE9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24A1E-EC10-E21B-89B0-CB1DD92D8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5296E-EDD1-420C-9972-BEFF26BA0467}" type="datetimeFigureOut">
              <a:rPr lang="en-AU" smtClean="0"/>
              <a:t>3/05/2023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FA2A8-A3C9-7E6F-9C57-5840D9E1C0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6FB56-BD5C-C194-C0C0-C6EA2BC93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060B2-2879-4C51-A6CC-8624246962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915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7" Type="http://schemas.openxmlformats.org/officeDocument/2006/relationships/image" Target="../media/image23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5360F-F565-D411-92FD-AA10AC97C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21171"/>
            <a:ext cx="9144000" cy="886033"/>
          </a:xfrm>
        </p:spPr>
        <p:txBody>
          <a:bodyPr>
            <a:normAutofit fontScale="90000"/>
          </a:bodyPr>
          <a:lstStyle/>
          <a:p>
            <a:r>
              <a:rPr lang="en-AU" dirty="0"/>
              <a:t>Understanding Referendums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743827-C44F-1FD5-1343-DBD3716D6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52122"/>
            <a:ext cx="9144000" cy="705678"/>
          </a:xfrm>
        </p:spPr>
        <p:txBody>
          <a:bodyPr>
            <a:normAutofit/>
          </a:bodyPr>
          <a:lstStyle/>
          <a:p>
            <a:endParaRPr lang="en-AU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7114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1B138-E046-792B-FDCF-76B4B9944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69059-F65F-CD4C-4512-4D5667C18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 AEC maintains strict political and issue neutrality. The information in this presentation is provided for public awareness of electoral processes. The </a:t>
            </a:r>
            <a:r>
              <a:rPr lang="en-AU"/>
              <a:t>original version can </a:t>
            </a:r>
            <a:r>
              <a:rPr lang="en-AU" dirty="0"/>
              <a:t>be viewed at aec.gov.au</a:t>
            </a:r>
          </a:p>
          <a:p>
            <a:pPr marL="0" indent="0">
              <a:buNone/>
            </a:pPr>
            <a:r>
              <a:rPr lang="en-AU" dirty="0"/>
              <a:t>The AEC is unable to control the context in which these materials may be presented. Commentary accompanying these slides and any additional slides are not endorsed by the AEC.</a:t>
            </a:r>
          </a:p>
        </p:txBody>
      </p:sp>
    </p:spTree>
    <p:extLst>
      <p:ext uri="{BB962C8B-B14F-4D97-AF65-F5344CB8AC3E}">
        <p14:creationId xmlns:p14="http://schemas.microsoft.com/office/powerpoint/2010/main" val="277072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69A1-1263-AA6B-7A95-CD209CE2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Session overview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D1B28A-1B09-307B-2CFF-C8291AEE43E3}"/>
              </a:ext>
            </a:extLst>
          </p:cNvPr>
          <p:cNvSpPr txBox="1"/>
          <p:nvPr/>
        </p:nvSpPr>
        <p:spPr>
          <a:xfrm>
            <a:off x="8546707" y="4293214"/>
            <a:ext cx="175861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</a:t>
            </a:r>
            <a:b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your vote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C718050-E02F-5E0C-A109-CCE3869DA008}"/>
              </a:ext>
            </a:extLst>
          </p:cNvPr>
          <p:cNvSpPr/>
          <p:nvPr/>
        </p:nvSpPr>
        <p:spPr>
          <a:xfrm>
            <a:off x="8758204" y="2835075"/>
            <a:ext cx="1272048" cy="127204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2F82B6-5338-64EF-B5AB-2D6FB6A0CC8F}"/>
              </a:ext>
            </a:extLst>
          </p:cNvPr>
          <p:cNvSpPr txBox="1"/>
          <p:nvPr/>
        </p:nvSpPr>
        <p:spPr>
          <a:xfrm>
            <a:off x="7104167" y="4293214"/>
            <a:ext cx="1291658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the </a:t>
            </a:r>
            <a:b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vote is </a:t>
            </a:r>
            <a:b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counted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A7510EA-9079-D66C-11ED-D677CFAAF693}"/>
              </a:ext>
            </a:extLst>
          </p:cNvPr>
          <p:cNvSpPr>
            <a:spLocks/>
          </p:cNvSpPr>
          <p:nvPr/>
        </p:nvSpPr>
        <p:spPr>
          <a:xfrm>
            <a:off x="7113972" y="2835075"/>
            <a:ext cx="1272048" cy="127204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8532309-443C-D245-97B8-891739A284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3632" y="3018644"/>
            <a:ext cx="915831" cy="8929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9920CD-5C0E-0E5A-C5DE-ADA74ECD60A7}"/>
              </a:ext>
            </a:extLst>
          </p:cNvPr>
          <p:cNvSpPr txBox="1"/>
          <p:nvPr/>
        </p:nvSpPr>
        <p:spPr>
          <a:xfrm>
            <a:off x="3860989" y="4293214"/>
            <a:ext cx="1137373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to </a:t>
            </a:r>
            <a:b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enrol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4F81588-92C5-AE78-950D-3F56176093E7}"/>
              </a:ext>
            </a:extLst>
          </p:cNvPr>
          <p:cNvSpPr>
            <a:spLocks/>
          </p:cNvSpPr>
          <p:nvPr/>
        </p:nvSpPr>
        <p:spPr>
          <a:xfrm>
            <a:off x="3831972" y="2835075"/>
            <a:ext cx="1272048" cy="127204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17371459-48FC-DDC8-DE18-8A9D1691E4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13392" y="3106510"/>
            <a:ext cx="912311" cy="74257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2160685-937C-B014-8784-49966A9A4CE4}"/>
              </a:ext>
            </a:extLst>
          </p:cNvPr>
          <p:cNvSpPr txBox="1"/>
          <p:nvPr/>
        </p:nvSpPr>
        <p:spPr>
          <a:xfrm>
            <a:off x="1992140" y="4293214"/>
            <a:ext cx="1670593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Importance </a:t>
            </a:r>
            <a:b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 </a:t>
            </a:r>
            <a:r>
              <a:rPr lang="en-A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enrolling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17E2666-2451-02A0-3AF9-6F1F47DD7562}"/>
              </a:ext>
            </a:extLst>
          </p:cNvPr>
          <p:cNvSpPr>
            <a:spLocks/>
          </p:cNvSpPr>
          <p:nvPr/>
        </p:nvSpPr>
        <p:spPr>
          <a:xfrm>
            <a:off x="2175762" y="2835075"/>
            <a:ext cx="1272048" cy="127204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B4D05214-92F5-A69E-D195-05160F4EC0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90703" y="3072169"/>
            <a:ext cx="971151" cy="7769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F17DA7-5084-456B-B9A7-2057ABDF4365}"/>
              </a:ext>
            </a:extLst>
          </p:cNvPr>
          <p:cNvSpPr txBox="1"/>
          <p:nvPr/>
        </p:nvSpPr>
        <p:spPr>
          <a:xfrm>
            <a:off x="269624" y="4293214"/>
            <a:ext cx="179083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About </a:t>
            </a:r>
            <a:b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referendums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BDD408C-E269-F332-DAE2-93F03870171F}"/>
              </a:ext>
            </a:extLst>
          </p:cNvPr>
          <p:cNvSpPr>
            <a:spLocks/>
          </p:cNvSpPr>
          <p:nvPr/>
        </p:nvSpPr>
        <p:spPr>
          <a:xfrm>
            <a:off x="536965" y="2835075"/>
            <a:ext cx="1272048" cy="127204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295AA347-FF6A-8218-837B-CFC74488587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3477" y="3027569"/>
            <a:ext cx="881031" cy="8810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0A00AB-03DC-4BC6-820D-57D140A495F4}"/>
              </a:ext>
            </a:extLst>
          </p:cNvPr>
          <p:cNvSpPr txBox="1"/>
          <p:nvPr/>
        </p:nvSpPr>
        <p:spPr>
          <a:xfrm>
            <a:off x="5454643" y="4293214"/>
            <a:ext cx="1291658" cy="83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to  </a:t>
            </a:r>
            <a:r>
              <a:rPr lang="en-A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vote</a:t>
            </a:r>
            <a:br>
              <a:rPr lang="en-A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formally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19E75C8-4711-44F7-4E46-8FF7636CF920}"/>
              </a:ext>
            </a:extLst>
          </p:cNvPr>
          <p:cNvSpPr>
            <a:spLocks/>
          </p:cNvSpPr>
          <p:nvPr/>
        </p:nvSpPr>
        <p:spPr>
          <a:xfrm>
            <a:off x="5483526" y="2835075"/>
            <a:ext cx="1272048" cy="127204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6BFB8755-B45D-2B9F-C14B-A84D7084B9B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46164" y="3030549"/>
            <a:ext cx="833322" cy="8333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D1C8162-71FB-4065-B5D3-6C421EDFFCBD}"/>
              </a:ext>
            </a:extLst>
          </p:cNvPr>
          <p:cNvSpPr txBox="1"/>
          <p:nvPr/>
        </p:nvSpPr>
        <p:spPr>
          <a:xfrm>
            <a:off x="10175810" y="4293214"/>
            <a:ext cx="175861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Working</a:t>
            </a: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at</a:t>
            </a:r>
            <a:b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referendums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0CF9040-F1AF-363D-D412-14E92FC26D09}"/>
              </a:ext>
            </a:extLst>
          </p:cNvPr>
          <p:cNvSpPr/>
          <p:nvPr/>
        </p:nvSpPr>
        <p:spPr>
          <a:xfrm>
            <a:off x="10408327" y="2835075"/>
            <a:ext cx="1272048" cy="127204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006E178A-BD31-D531-5259-8CE198E658B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637224" y="3002057"/>
            <a:ext cx="856880" cy="921428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6C2D98C8-BEE0-FAFC-3F2C-A0CEF0D4579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991346" y="3040017"/>
            <a:ext cx="833322" cy="89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056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69A1-1263-AA6B-7A95-CD209CE2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is a referendum?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F17DA7-5084-456B-B9A7-2057ABDF4365}"/>
              </a:ext>
            </a:extLst>
          </p:cNvPr>
          <p:cNvSpPr txBox="1"/>
          <p:nvPr/>
        </p:nvSpPr>
        <p:spPr>
          <a:xfrm>
            <a:off x="1957038" y="5307984"/>
            <a:ext cx="3248008" cy="98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referendum is a vote to </a:t>
            </a:r>
            <a:r>
              <a:rPr lang="en-A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change the Australian Constitution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C6C2FB-113C-A156-EB3B-6FD5D344E8E8}"/>
              </a:ext>
            </a:extLst>
          </p:cNvPr>
          <p:cNvSpPr txBox="1"/>
          <p:nvPr/>
        </p:nvSpPr>
        <p:spPr>
          <a:xfrm>
            <a:off x="7189137" y="5307984"/>
            <a:ext cx="3248008" cy="98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A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Constitution</a:t>
            </a: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is the set of rules by which Australia is run</a:t>
            </a:r>
          </a:p>
        </p:txBody>
      </p:sp>
      <p:pic>
        <p:nvPicPr>
          <p:cNvPr id="6" name="Picture 5" descr="A picture containing text, handwriting, letter&#10;&#10;Description automatically generated">
            <a:extLst>
              <a:ext uri="{FF2B5EF4-FFF2-40B4-BE49-F238E27FC236}">
                <a16:creationId xmlns:a16="http://schemas.microsoft.com/office/drawing/2014/main" id="{C7C02096-EAB5-67DE-1DF2-8638479E4E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3" t="1130" r="3164" b="2188"/>
          <a:stretch/>
        </p:blipFill>
        <p:spPr>
          <a:xfrm>
            <a:off x="7763521" y="1690688"/>
            <a:ext cx="2052000" cy="334800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B3AC04A0-12E6-1D06-5455-9F256559A8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24370" y="2110154"/>
            <a:ext cx="2179886" cy="292853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66811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69A1-1263-AA6B-7A95-CD209CE2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436214" cy="1325563"/>
          </a:xfrm>
        </p:spPr>
        <p:txBody>
          <a:bodyPr/>
          <a:lstStyle/>
          <a:p>
            <a:r>
              <a:rPr lang="en-AU" dirty="0"/>
              <a:t>How to enrol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88BD49C-FE12-9EC9-C30C-21FBFA6145AF}"/>
              </a:ext>
            </a:extLst>
          </p:cNvPr>
          <p:cNvGrpSpPr/>
          <p:nvPr/>
        </p:nvGrpSpPr>
        <p:grpSpPr>
          <a:xfrm>
            <a:off x="7680808" y="400110"/>
            <a:ext cx="4464223" cy="6104914"/>
            <a:chOff x="7406745" y="1168045"/>
            <a:chExt cx="4464223" cy="610491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5CDE005-F93E-C1C3-0044-EE5D73B6C506}"/>
                </a:ext>
              </a:extLst>
            </p:cNvPr>
            <p:cNvGrpSpPr/>
            <p:nvPr/>
          </p:nvGrpSpPr>
          <p:grpSpPr>
            <a:xfrm>
              <a:off x="7406745" y="1168045"/>
              <a:ext cx="3717553" cy="514799"/>
              <a:chOff x="1817543" y="2914201"/>
              <a:chExt cx="3717553" cy="514799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C577B61-B5BA-80D8-F98B-578BE56601D6}"/>
                  </a:ext>
                </a:extLst>
              </p:cNvPr>
              <p:cNvSpPr txBox="1"/>
              <p:nvPr/>
            </p:nvSpPr>
            <p:spPr>
              <a:xfrm>
                <a:off x="2649601" y="3002150"/>
                <a:ext cx="2885495" cy="395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AU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18 years or over</a:t>
                </a:r>
              </a:p>
            </p:txBody>
          </p:sp>
          <p:pic>
            <p:nvPicPr>
              <p:cNvPr id="5" name="Graphic 4">
                <a:extLst>
                  <a:ext uri="{FF2B5EF4-FFF2-40B4-BE49-F238E27FC236}">
                    <a16:creationId xmlns:a16="http://schemas.microsoft.com/office/drawing/2014/main" id="{0D9967D9-5416-A0E7-4B4F-7DB6604C13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817543" y="2914201"/>
                <a:ext cx="692999" cy="514799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2A462B1-F8B0-3BBF-5D9D-D5C7DDCD07A0}"/>
                </a:ext>
              </a:extLst>
            </p:cNvPr>
            <p:cNvGrpSpPr/>
            <p:nvPr/>
          </p:nvGrpSpPr>
          <p:grpSpPr>
            <a:xfrm>
              <a:off x="7406745" y="2314793"/>
              <a:ext cx="3717552" cy="514799"/>
              <a:chOff x="1817543" y="2914201"/>
              <a:chExt cx="3717552" cy="514799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B15868-118B-4302-73DE-31A5203F2BCB}"/>
                  </a:ext>
                </a:extLst>
              </p:cNvPr>
              <p:cNvSpPr txBox="1"/>
              <p:nvPr/>
            </p:nvSpPr>
            <p:spPr>
              <a:xfrm>
                <a:off x="2649600" y="3020947"/>
                <a:ext cx="2885495" cy="395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AU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Driver’s licence</a:t>
                </a:r>
              </a:p>
            </p:txBody>
          </p:sp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1950E273-D41B-1AE7-33AD-FDD4917EBF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817543" y="2914201"/>
                <a:ext cx="692999" cy="514799"/>
              </a:xfrm>
              <a:prstGeom prst="rect">
                <a:avLst/>
              </a:prstGeom>
            </p:spPr>
          </p:pic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249A4C7-7320-24A7-9EFC-CF6DBD0B29EF}"/>
                </a:ext>
              </a:extLst>
            </p:cNvPr>
            <p:cNvGrpSpPr/>
            <p:nvPr/>
          </p:nvGrpSpPr>
          <p:grpSpPr>
            <a:xfrm>
              <a:off x="7406745" y="3372034"/>
              <a:ext cx="3717554" cy="515224"/>
              <a:chOff x="1817543" y="2946667"/>
              <a:chExt cx="3717554" cy="515224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2C83570-A8AC-F6A3-6252-08A648012BDF}"/>
                  </a:ext>
                </a:extLst>
              </p:cNvPr>
              <p:cNvSpPr txBox="1"/>
              <p:nvPr/>
            </p:nvSpPr>
            <p:spPr>
              <a:xfrm>
                <a:off x="2671135" y="3066718"/>
                <a:ext cx="2863962" cy="395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AU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Medicare card</a:t>
                </a:r>
              </a:p>
            </p:txBody>
          </p:sp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DC47B6E9-697F-8FDC-9C1A-51E31B09AF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817543" y="2946667"/>
                <a:ext cx="692999" cy="514799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9292015-A70F-AC48-62D6-859051483C18}"/>
                </a:ext>
              </a:extLst>
            </p:cNvPr>
            <p:cNvGrpSpPr/>
            <p:nvPr/>
          </p:nvGrpSpPr>
          <p:grpSpPr>
            <a:xfrm>
              <a:off x="7406745" y="4439054"/>
              <a:ext cx="3717553" cy="523055"/>
              <a:chOff x="1817543" y="2914201"/>
              <a:chExt cx="3717553" cy="523055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013B4B4-F2C9-4559-454F-D7D4FBFD2962}"/>
                  </a:ext>
                </a:extLst>
              </p:cNvPr>
              <p:cNvSpPr txBox="1"/>
              <p:nvPr/>
            </p:nvSpPr>
            <p:spPr>
              <a:xfrm>
                <a:off x="2649601" y="3042083"/>
                <a:ext cx="2885495" cy="395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AU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Passport</a:t>
                </a:r>
              </a:p>
            </p:txBody>
          </p:sp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id="{22FB3664-FC86-9E56-E9C4-486AEF3ABC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817543" y="2914201"/>
                <a:ext cx="692999" cy="514799"/>
              </a:xfrm>
              <a:prstGeom prst="rect">
                <a:avLst/>
              </a:prstGeom>
            </p:spPr>
          </p:pic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EE6D0E1C-1F52-26A4-CC4A-212175945E16}"/>
                </a:ext>
              </a:extLst>
            </p:cNvPr>
            <p:cNvGrpSpPr/>
            <p:nvPr/>
          </p:nvGrpSpPr>
          <p:grpSpPr>
            <a:xfrm>
              <a:off x="7406745" y="6582321"/>
              <a:ext cx="4464223" cy="690638"/>
              <a:chOff x="1817543" y="7147765"/>
              <a:chExt cx="4464223" cy="690638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8F11C6D-DA38-5FE9-757A-2AAFF7BE681E}"/>
                  </a:ext>
                </a:extLst>
              </p:cNvPr>
              <p:cNvSpPr txBox="1"/>
              <p:nvPr/>
            </p:nvSpPr>
            <p:spPr>
              <a:xfrm>
                <a:off x="2649601" y="7147765"/>
                <a:ext cx="3632165" cy="690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AU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Someone who is </a:t>
                </a:r>
                <a:r>
                  <a:rPr lang="en-AU" sz="240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enrolled confirms </a:t>
                </a:r>
                <a:r>
                  <a:rPr lang="en-AU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your identity</a:t>
                </a:r>
              </a:p>
            </p:txBody>
          </p:sp>
          <p:pic>
            <p:nvPicPr>
              <p:cNvPr id="32" name="Graphic 31">
                <a:extLst>
                  <a:ext uri="{FF2B5EF4-FFF2-40B4-BE49-F238E27FC236}">
                    <a16:creationId xmlns:a16="http://schemas.microsoft.com/office/drawing/2014/main" id="{64215BED-1C2E-6464-351B-92C5B1193D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817543" y="7195083"/>
                <a:ext cx="692999" cy="514799"/>
              </a:xfrm>
              <a:prstGeom prst="rect">
                <a:avLst/>
              </a:prstGeom>
            </p:spPr>
          </p:pic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E907F37-706D-E6C0-889F-CE5A4F73B359}"/>
                </a:ext>
              </a:extLst>
            </p:cNvPr>
            <p:cNvSpPr txBox="1"/>
            <p:nvPr/>
          </p:nvSpPr>
          <p:spPr>
            <a:xfrm>
              <a:off x="8220108" y="1848776"/>
              <a:ext cx="797660" cy="3951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AU" sz="24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AND</a:t>
              </a:r>
              <a:endParaRPr lang="en-AU" sz="24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D4CE873-6901-E79D-6D4A-8C91B78085CA}"/>
                </a:ext>
              </a:extLst>
            </p:cNvPr>
            <p:cNvSpPr txBox="1"/>
            <p:nvPr/>
          </p:nvSpPr>
          <p:spPr>
            <a:xfrm>
              <a:off x="8276001" y="2963500"/>
              <a:ext cx="797660" cy="319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AU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OR</a:t>
              </a:r>
              <a:endParaRPr lang="en-AU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0EEE87D-6E36-42DD-FDF7-0832424CFA2D}"/>
                </a:ext>
              </a:extLst>
            </p:cNvPr>
            <p:cNvSpPr txBox="1"/>
            <p:nvPr/>
          </p:nvSpPr>
          <p:spPr>
            <a:xfrm>
              <a:off x="8276001" y="4047589"/>
              <a:ext cx="797660" cy="319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AU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OR</a:t>
              </a:r>
              <a:endParaRPr lang="en-AU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4D9496B-A369-C01C-FFA3-5FB7B8F1A692}"/>
                </a:ext>
              </a:extLst>
            </p:cNvPr>
            <p:cNvSpPr txBox="1"/>
            <p:nvPr/>
          </p:nvSpPr>
          <p:spPr>
            <a:xfrm>
              <a:off x="8276001" y="6192184"/>
              <a:ext cx="797660" cy="319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AU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OR</a:t>
              </a:r>
              <a:endParaRPr lang="en-AU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FD2783C7-DA73-4446-9DE1-D89C1803EADA}"/>
              </a:ext>
            </a:extLst>
          </p:cNvPr>
          <p:cNvGrpSpPr/>
          <p:nvPr/>
        </p:nvGrpSpPr>
        <p:grpSpPr>
          <a:xfrm>
            <a:off x="1121419" y="1612374"/>
            <a:ext cx="3003222" cy="4805926"/>
            <a:chOff x="1121419" y="1834529"/>
            <a:chExt cx="2750230" cy="4583898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27B2172-771C-833D-67B3-6EDBCA9F350F}"/>
                </a:ext>
              </a:extLst>
            </p:cNvPr>
            <p:cNvSpPr txBox="1"/>
            <p:nvPr/>
          </p:nvSpPr>
          <p:spPr>
            <a:xfrm>
              <a:off x="1121419" y="3004974"/>
              <a:ext cx="2750230" cy="690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A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On the AEC website</a:t>
              </a:r>
              <a:br>
                <a:rPr lang="en-A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</a:br>
              <a:r>
                <a:rPr lang="en-AU" sz="2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aec.gov.au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CABA2BC-106D-B7DA-78E7-4331D88E3938}"/>
                </a:ext>
              </a:extLst>
            </p:cNvPr>
            <p:cNvSpPr txBox="1"/>
            <p:nvPr/>
          </p:nvSpPr>
          <p:spPr>
            <a:xfrm>
              <a:off x="1121419" y="5477880"/>
              <a:ext cx="2750230" cy="94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AU" sz="2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Visit your local AEC office</a:t>
              </a:r>
              <a:r>
                <a:rPr lang="en-A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, and staff there can help you enrol</a:t>
              </a:r>
              <a:endParaRPr lang="en-A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58" name="Graphic 57">
              <a:extLst>
                <a:ext uri="{FF2B5EF4-FFF2-40B4-BE49-F238E27FC236}">
                  <a16:creationId xmlns:a16="http://schemas.microsoft.com/office/drawing/2014/main" id="{72918033-A59B-F0FD-AD10-6BD4FCE190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1130" y="1834529"/>
              <a:ext cx="1110247" cy="971466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79F0A90-7253-6C79-C958-1897897B3DAC}"/>
                </a:ext>
              </a:extLst>
            </p:cNvPr>
            <p:cNvSpPr txBox="1"/>
            <p:nvPr/>
          </p:nvSpPr>
          <p:spPr>
            <a:xfrm>
              <a:off x="2169778" y="3761741"/>
              <a:ext cx="552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800" dirty="0">
                  <a:solidFill>
                    <a:schemeClr val="bg1">
                      <a:lumMod val="6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OR</a:t>
              </a:r>
              <a:endParaRPr lang="en-AU" dirty="0"/>
            </a:p>
          </p:txBody>
        </p:sp>
      </p:grpSp>
      <p:pic>
        <p:nvPicPr>
          <p:cNvPr id="4" name="Graphic 3">
            <a:extLst>
              <a:ext uri="{FF2B5EF4-FFF2-40B4-BE49-F238E27FC236}">
                <a16:creationId xmlns:a16="http://schemas.microsoft.com/office/drawing/2014/main" id="{0838B19D-6931-C92D-7359-EEE127C978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53067" y="4246426"/>
            <a:ext cx="1306972" cy="104557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52370CD-5A69-42AB-53DC-7B8C58C667D2}"/>
              </a:ext>
            </a:extLst>
          </p:cNvPr>
          <p:cNvSpPr txBox="1"/>
          <p:nvPr/>
        </p:nvSpPr>
        <p:spPr>
          <a:xfrm>
            <a:off x="8525730" y="4882006"/>
            <a:ext cx="3632165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Citizenship certificate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6C52E56-21E6-FEA2-D9A6-41D18AF67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3672" y="4929324"/>
            <a:ext cx="692999" cy="51479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E094ACD-7816-A81A-98F5-D3AC6A90586C}"/>
              </a:ext>
            </a:extLst>
          </p:cNvPr>
          <p:cNvSpPr txBox="1"/>
          <p:nvPr/>
        </p:nvSpPr>
        <p:spPr>
          <a:xfrm>
            <a:off x="8562928" y="4491869"/>
            <a:ext cx="797660" cy="319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AU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endParaRPr lang="en-AU" dirty="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096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69A1-1263-AA6B-7A95-CD209CE2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to vote formally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F17DA7-5084-456B-B9A7-2057ABDF4365}"/>
              </a:ext>
            </a:extLst>
          </p:cNvPr>
          <p:cNvSpPr txBox="1"/>
          <p:nvPr/>
        </p:nvSpPr>
        <p:spPr>
          <a:xfrm>
            <a:off x="926094" y="1756932"/>
            <a:ext cx="3248008" cy="2463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A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your vote to count</a:t>
            </a: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you need to follow the instructions on the ballot paper.</a:t>
            </a:r>
          </a:p>
          <a:p>
            <a:pPr>
              <a:lnSpc>
                <a:spcPct val="80000"/>
              </a:lnSpc>
            </a:pPr>
            <a:endParaRPr lang="en-AU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AU" sz="2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AU" sz="2400" b="1" dirty="0">
                <a:latin typeface="Calibri" panose="020F0502020204030204" pitchFamily="34" charset="0"/>
                <a:ea typeface="Calibri" panose="020F0502020204030204" pitchFamily="34" charset="0"/>
              </a:rPr>
              <a:t>You can seek help </a:t>
            </a:r>
            <a:r>
              <a:rPr lang="en-AU" sz="2400" dirty="0">
                <a:latin typeface="Calibri" panose="020F0502020204030204" pitchFamily="34" charset="0"/>
                <a:ea typeface="Calibri" panose="020F0502020204030204" pitchFamily="34" charset="0"/>
              </a:rPr>
              <a:t>in the polling place if needed.</a:t>
            </a:r>
            <a:endParaRPr lang="en-A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6BC6CA-54AD-4B46-422C-CBBEEB50B3CA}"/>
              </a:ext>
            </a:extLst>
          </p:cNvPr>
          <p:cNvSpPr txBox="1"/>
          <p:nvPr/>
        </p:nvSpPr>
        <p:spPr>
          <a:xfrm>
            <a:off x="9701297" y="4722806"/>
            <a:ext cx="2207545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AU" sz="2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Write ‘</a:t>
            </a:r>
            <a:r>
              <a:rPr lang="en-AU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YES</a:t>
            </a:r>
            <a:r>
              <a:rPr lang="en-AU" sz="2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 or ‘</a:t>
            </a:r>
            <a:r>
              <a:rPr lang="en-AU" sz="24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</a:t>
            </a:r>
            <a:r>
              <a:rPr lang="en-AU" sz="24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 in this box</a:t>
            </a:r>
          </a:p>
        </p:txBody>
      </p:sp>
      <p:pic>
        <p:nvPicPr>
          <p:cNvPr id="9" name="Picture 8" descr="A close-up of a ballot&#10;&#10;Description automatically generated with medium confidence">
            <a:extLst>
              <a:ext uri="{FF2B5EF4-FFF2-40B4-BE49-F238E27FC236}">
                <a16:creationId xmlns:a16="http://schemas.microsoft.com/office/drawing/2014/main" id="{2BDC995C-D252-2FF9-0FE4-3F234D3C7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730" y="547735"/>
            <a:ext cx="2695170" cy="58537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9C6D824-3B41-97FE-BCAC-4C5B14A5D75F}"/>
              </a:ext>
            </a:extLst>
          </p:cNvPr>
          <p:cNvGrpSpPr/>
          <p:nvPr/>
        </p:nvGrpSpPr>
        <p:grpSpPr>
          <a:xfrm>
            <a:off x="8788811" y="2583905"/>
            <a:ext cx="2622502" cy="425256"/>
            <a:chOff x="8621081" y="2583905"/>
            <a:chExt cx="2622502" cy="42525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7C6C2FB-113C-A156-EB3B-6FD5D344E8E8}"/>
                </a:ext>
              </a:extLst>
            </p:cNvPr>
            <p:cNvSpPr txBox="1"/>
            <p:nvPr/>
          </p:nvSpPr>
          <p:spPr>
            <a:xfrm>
              <a:off x="9526789" y="2613988"/>
              <a:ext cx="1716794" cy="3951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AU" sz="240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Instructions</a:t>
              </a:r>
            </a:p>
          </p:txBody>
        </p: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D2AB2215-9C40-9F62-1AA7-B92D5DE80BBB}"/>
                </a:ext>
              </a:extLst>
            </p:cNvPr>
            <p:cNvSpPr/>
            <p:nvPr/>
          </p:nvSpPr>
          <p:spPr>
            <a:xfrm rot="10800000">
              <a:off x="8621081" y="2583905"/>
              <a:ext cx="857013" cy="425256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41AC46E-1A3A-1AF6-BA25-2F2000879476}"/>
              </a:ext>
            </a:extLst>
          </p:cNvPr>
          <p:cNvGrpSpPr/>
          <p:nvPr/>
        </p:nvGrpSpPr>
        <p:grpSpPr>
          <a:xfrm>
            <a:off x="8788811" y="3655213"/>
            <a:ext cx="2827856" cy="1453280"/>
            <a:chOff x="8621081" y="3655213"/>
            <a:chExt cx="2827856" cy="145328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E934733-F20E-4CD2-08CD-6653B88EFBAD}"/>
                </a:ext>
              </a:extLst>
            </p:cNvPr>
            <p:cNvSpPr txBox="1"/>
            <p:nvPr/>
          </p:nvSpPr>
          <p:spPr>
            <a:xfrm>
              <a:off x="9526789" y="3685296"/>
              <a:ext cx="1922148" cy="3951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AU" sz="240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The question</a:t>
              </a:r>
            </a:p>
          </p:txBody>
        </p:sp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92553F4B-60B2-3957-6422-DEFB24D385E1}"/>
                </a:ext>
              </a:extLst>
            </p:cNvPr>
            <p:cNvSpPr/>
            <p:nvPr/>
          </p:nvSpPr>
          <p:spPr>
            <a:xfrm rot="10800000">
              <a:off x="8621081" y="3655213"/>
              <a:ext cx="857013" cy="425256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315586B9-F7C4-EB89-6C18-78E5A5BE1213}"/>
                </a:ext>
              </a:extLst>
            </p:cNvPr>
            <p:cNvSpPr/>
            <p:nvPr/>
          </p:nvSpPr>
          <p:spPr>
            <a:xfrm rot="10800000">
              <a:off x="8621081" y="4683237"/>
              <a:ext cx="857013" cy="425256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val="188929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69A1-1263-AA6B-7A95-CD209CE2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the vote is counted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F17DA7-5084-456B-B9A7-2057ABDF4365}"/>
              </a:ext>
            </a:extLst>
          </p:cNvPr>
          <p:cNvSpPr txBox="1"/>
          <p:nvPr/>
        </p:nvSpPr>
        <p:spPr>
          <a:xfrm>
            <a:off x="1456337" y="6097702"/>
            <a:ext cx="9527284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a referendum to be successful it needs to achieve a </a:t>
            </a:r>
            <a:r>
              <a:rPr lang="en-A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double majority</a:t>
            </a: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A8913C2-6494-DE1A-BC51-7A14BF23F3A2}"/>
              </a:ext>
            </a:extLst>
          </p:cNvPr>
          <p:cNvCxnSpPr/>
          <p:nvPr/>
        </p:nvCxnSpPr>
        <p:spPr>
          <a:xfrm>
            <a:off x="6117021" y="2102069"/>
            <a:ext cx="0" cy="3305503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8B78D22F-F90A-F1BF-CA2D-406333BC9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1699" y="2144438"/>
            <a:ext cx="11301513" cy="27586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5728E5E-AF22-58D9-228C-CAA31A3C4D40}"/>
              </a:ext>
            </a:extLst>
          </p:cNvPr>
          <p:cNvSpPr txBox="1"/>
          <p:nvPr/>
        </p:nvSpPr>
        <p:spPr>
          <a:xfrm>
            <a:off x="6979844" y="5038240"/>
            <a:ext cx="47339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votes of people living in the ACT, the NT and any of Australia’s external territories count towards the national majority only.</a:t>
            </a:r>
          </a:p>
        </p:txBody>
      </p:sp>
    </p:spTree>
    <p:extLst>
      <p:ext uri="{BB962C8B-B14F-4D97-AF65-F5344CB8AC3E}">
        <p14:creationId xmlns:p14="http://schemas.microsoft.com/office/powerpoint/2010/main" val="3702214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>
            <a:extLst>
              <a:ext uri="{FF2B5EF4-FFF2-40B4-BE49-F238E27FC236}">
                <a16:creationId xmlns:a16="http://schemas.microsoft.com/office/drawing/2014/main" id="{7F5DF1D9-4D22-EFEC-2B63-A3F5D26CFBC5}"/>
              </a:ext>
            </a:extLst>
          </p:cNvPr>
          <p:cNvSpPr>
            <a:spLocks/>
          </p:cNvSpPr>
          <p:nvPr/>
        </p:nvSpPr>
        <p:spPr>
          <a:xfrm>
            <a:off x="8206323" y="3036632"/>
            <a:ext cx="2167386" cy="216738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2F204AF-4BA1-622C-F6CA-36A7EC52A75D}"/>
              </a:ext>
            </a:extLst>
          </p:cNvPr>
          <p:cNvSpPr>
            <a:spLocks/>
          </p:cNvSpPr>
          <p:nvPr/>
        </p:nvSpPr>
        <p:spPr>
          <a:xfrm>
            <a:off x="4979647" y="3036632"/>
            <a:ext cx="2167386" cy="216738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A269A1-1263-AA6B-7A95-CD209CE2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732271" cy="1325563"/>
          </a:xfrm>
        </p:spPr>
        <p:txBody>
          <a:bodyPr/>
          <a:lstStyle/>
          <a:p>
            <a:r>
              <a:rPr lang="en-AU" dirty="0"/>
              <a:t>Inform your vote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2E839E-98CC-9CF2-0869-CFA115863671}"/>
              </a:ext>
            </a:extLst>
          </p:cNvPr>
          <p:cNvSpPr txBox="1"/>
          <p:nvPr/>
        </p:nvSpPr>
        <p:spPr>
          <a:xfrm>
            <a:off x="888546" y="1825851"/>
            <a:ext cx="9705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Stop and consider </a:t>
            </a:r>
            <a:r>
              <a:rPr lang="en-AU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source this referendum. </a:t>
            </a:r>
            <a:endParaRPr lang="en-AU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E9DF14-2949-5A3F-4C68-0BE2E39CA24B}"/>
              </a:ext>
            </a:extLst>
          </p:cNvPr>
          <p:cNvSpPr txBox="1"/>
          <p:nvPr/>
        </p:nvSpPr>
        <p:spPr>
          <a:xfrm>
            <a:off x="8795783" y="5372118"/>
            <a:ext cx="1039900" cy="470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Safe?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A031C5-F8FF-D43D-91EE-503C5DD52A1F}"/>
              </a:ext>
            </a:extLst>
          </p:cNvPr>
          <p:cNvSpPr txBox="1"/>
          <p:nvPr/>
        </p:nvSpPr>
        <p:spPr>
          <a:xfrm>
            <a:off x="5297430" y="5372118"/>
            <a:ext cx="1571391" cy="470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Current?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F6DE5A-3A10-E6F5-CE3B-388241B4FAF4}"/>
              </a:ext>
            </a:extLst>
          </p:cNvPr>
          <p:cNvSpPr txBox="1"/>
          <p:nvPr/>
        </p:nvSpPr>
        <p:spPr>
          <a:xfrm>
            <a:off x="2018571" y="5372118"/>
            <a:ext cx="1640962" cy="470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AU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Reliable?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5051C86-9A0A-28E2-C350-AE4AD49CBFEC}"/>
              </a:ext>
            </a:extLst>
          </p:cNvPr>
          <p:cNvSpPr>
            <a:spLocks/>
          </p:cNvSpPr>
          <p:nvPr/>
        </p:nvSpPr>
        <p:spPr>
          <a:xfrm>
            <a:off x="1752971" y="3036632"/>
            <a:ext cx="2167386" cy="216738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CBE7BFA9-1F34-01A2-8DF5-451C3A295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16773" y="3216825"/>
            <a:ext cx="1532704" cy="1716628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FED53786-5401-A191-C381-2EA321D3B9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38345" y="3264120"/>
            <a:ext cx="1594012" cy="1716628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C1AC6068-FF39-4552-3918-92325A825B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23174" y="3189754"/>
            <a:ext cx="1532704" cy="171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508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69A1-1263-AA6B-7A95-CD209CE2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732271" cy="1325563"/>
          </a:xfrm>
        </p:spPr>
        <p:txBody>
          <a:bodyPr/>
          <a:lstStyle/>
          <a:p>
            <a:r>
              <a:rPr lang="en-AU" dirty="0"/>
              <a:t>Working at a referendum offers: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1EFD829-BC77-50F9-BA69-06FFAB87B93C}"/>
              </a:ext>
            </a:extLst>
          </p:cNvPr>
          <p:cNvGrpSpPr/>
          <p:nvPr/>
        </p:nvGrpSpPr>
        <p:grpSpPr>
          <a:xfrm>
            <a:off x="5331495" y="1863805"/>
            <a:ext cx="6084978" cy="3778118"/>
            <a:chOff x="5331495" y="2097269"/>
            <a:chExt cx="5875967" cy="366153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10091EA-B0D0-C3FC-ADFC-797DC5AACFE6}"/>
                </a:ext>
              </a:extLst>
            </p:cNvPr>
            <p:cNvGrpSpPr/>
            <p:nvPr/>
          </p:nvGrpSpPr>
          <p:grpSpPr>
            <a:xfrm>
              <a:off x="5331495" y="2097269"/>
              <a:ext cx="4723344" cy="625406"/>
              <a:chOff x="5984180" y="1498750"/>
              <a:chExt cx="4723344" cy="625406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C577B61-B5BA-80D8-F98B-578BE56601D6}"/>
                  </a:ext>
                </a:extLst>
              </p:cNvPr>
              <p:cNvSpPr txBox="1"/>
              <p:nvPr/>
            </p:nvSpPr>
            <p:spPr>
              <a:xfrm>
                <a:off x="7041353" y="1605595"/>
                <a:ext cx="3666171" cy="412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AU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Paid work</a:t>
                </a:r>
              </a:p>
            </p:txBody>
          </p:sp>
          <p:pic>
            <p:nvPicPr>
              <p:cNvPr id="5" name="Graphic 4">
                <a:extLst>
                  <a:ext uri="{FF2B5EF4-FFF2-40B4-BE49-F238E27FC236}">
                    <a16:creationId xmlns:a16="http://schemas.microsoft.com/office/drawing/2014/main" id="{0D9967D9-5416-A0E7-4B4F-7DB6604C13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984180" y="1498750"/>
                <a:ext cx="880491" cy="625406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06DB3D4-D959-63CC-53B5-E2D0A6039AB7}"/>
                </a:ext>
              </a:extLst>
            </p:cNvPr>
            <p:cNvGrpSpPr/>
            <p:nvPr/>
          </p:nvGrpSpPr>
          <p:grpSpPr>
            <a:xfrm>
              <a:off x="5331495" y="3010568"/>
              <a:ext cx="5407055" cy="732216"/>
              <a:chOff x="5984180" y="2785071"/>
              <a:chExt cx="5407055" cy="732216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B15868-118B-4302-73DE-31A5203F2BCB}"/>
                  </a:ext>
                </a:extLst>
              </p:cNvPr>
              <p:cNvSpPr txBox="1"/>
              <p:nvPr/>
            </p:nvSpPr>
            <p:spPr>
              <a:xfrm>
                <a:off x="7041352" y="2785071"/>
                <a:ext cx="4349883" cy="669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AU" sz="24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S</a:t>
                </a:r>
                <a:r>
                  <a:rPr lang="en-AU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hort-term employment opportunities</a:t>
                </a:r>
              </a:p>
            </p:txBody>
          </p:sp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1950E273-D41B-1AE7-33AD-FDD4917EBF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984180" y="2891881"/>
                <a:ext cx="880491" cy="625406"/>
              </a:xfrm>
              <a:prstGeom prst="rect">
                <a:avLst/>
              </a:prstGeom>
            </p:spPr>
          </p:pic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1815B3F7-F9AA-16DF-76CB-363F154A1702}"/>
                </a:ext>
              </a:extLst>
            </p:cNvPr>
            <p:cNvGrpSpPr/>
            <p:nvPr/>
          </p:nvGrpSpPr>
          <p:grpSpPr>
            <a:xfrm>
              <a:off x="5331495" y="4160043"/>
              <a:ext cx="5582658" cy="625406"/>
              <a:chOff x="5984180" y="4176274"/>
              <a:chExt cx="5582658" cy="625406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2C83570-A8AC-F6A3-6252-08A648012BDF}"/>
                  </a:ext>
                </a:extLst>
              </p:cNvPr>
              <p:cNvSpPr txBox="1"/>
              <p:nvPr/>
            </p:nvSpPr>
            <p:spPr>
              <a:xfrm>
                <a:off x="7041354" y="4282914"/>
                <a:ext cx="4525484" cy="38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AU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On the job training and support</a:t>
                </a:r>
              </a:p>
            </p:txBody>
          </p:sp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DC47B6E9-697F-8FDC-9C1A-51E31B09AF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984180" y="4176274"/>
                <a:ext cx="880491" cy="625406"/>
              </a:xfrm>
              <a:prstGeom prst="rect">
                <a:avLst/>
              </a:prstGeom>
            </p:spPr>
          </p:pic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FAA5908-B9E9-6417-E8E3-DE6B8973277F}"/>
                </a:ext>
              </a:extLst>
            </p:cNvPr>
            <p:cNvGrpSpPr/>
            <p:nvPr/>
          </p:nvGrpSpPr>
          <p:grpSpPr>
            <a:xfrm>
              <a:off x="5331495" y="5043394"/>
              <a:ext cx="5875967" cy="715410"/>
              <a:chOff x="5984180" y="5297694"/>
              <a:chExt cx="5875967" cy="715410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013B4B4-F2C9-4559-454F-D7D4FBFD2962}"/>
                  </a:ext>
                </a:extLst>
              </p:cNvPr>
              <p:cNvSpPr txBox="1"/>
              <p:nvPr/>
            </p:nvSpPr>
            <p:spPr>
              <a:xfrm>
                <a:off x="7041353" y="5297694"/>
                <a:ext cx="4818794" cy="669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AU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 unique work experience and an opportunity to gain new skills</a:t>
                </a:r>
              </a:p>
            </p:txBody>
          </p:sp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id="{22FB3664-FC86-9E56-E9C4-486AEF3ABC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984180" y="5387698"/>
                <a:ext cx="880491" cy="625406"/>
              </a:xfrm>
              <a:prstGeom prst="rect">
                <a:avLst/>
              </a:prstGeom>
            </p:spPr>
          </p:pic>
        </p:grpSp>
      </p:grpSp>
      <p:pic>
        <p:nvPicPr>
          <p:cNvPr id="51" name="Graphic 50">
            <a:extLst>
              <a:ext uri="{FF2B5EF4-FFF2-40B4-BE49-F238E27FC236}">
                <a16:creationId xmlns:a16="http://schemas.microsoft.com/office/drawing/2014/main" id="{F0215459-10D0-A13E-ACA0-79BDF62BE0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84436" y="2097269"/>
            <a:ext cx="2657319" cy="2976198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C2E839E-98CC-9CF2-0869-CFA115863671}"/>
              </a:ext>
            </a:extLst>
          </p:cNvPr>
          <p:cNvSpPr txBox="1"/>
          <p:nvPr/>
        </p:nvSpPr>
        <p:spPr>
          <a:xfrm>
            <a:off x="1092951" y="5236459"/>
            <a:ext cx="340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Register your interest at </a:t>
            </a:r>
            <a:r>
              <a:rPr lang="en-AU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aec.gov.au/</a:t>
            </a:r>
            <a:r>
              <a:rPr lang="en-AU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electionjobs</a:t>
            </a:r>
            <a:endParaRPr lang="en-AU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71F82A-C644-6F5B-DB3D-8F0B3FD4F9D9}"/>
              </a:ext>
            </a:extLst>
          </p:cNvPr>
          <p:cNvSpPr txBox="1"/>
          <p:nvPr/>
        </p:nvSpPr>
        <p:spPr>
          <a:xfrm>
            <a:off x="6426272" y="5904378"/>
            <a:ext cx="4990201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opportunity to contribute to </a:t>
            </a:r>
            <a:r>
              <a:rPr lang="en-AU" sz="2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your community</a:t>
            </a:r>
            <a:endParaRPr lang="en-A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14462FB7-99CE-BA87-5D46-C4B126C16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1495" y="5997245"/>
            <a:ext cx="911810" cy="64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7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0B3863E18DF240919C16D6794A52FDA5" version="1.0.0">
  <systemFields>
    <field name="Objective-Id">
      <value order="0">A2770038</value>
    </field>
    <field name="Objective-Title">
      <value order="0">Understanding Referendums powerpoint (A2761437)</value>
    </field>
    <field name="Objective-Description">
      <value order="0"/>
    </field>
    <field name="Objective-CreationStamp">
      <value order="0">2023-04-28T04:22:55Z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2023-05-01T23:18:23Z</value>
    </field>
    <field name="Objective-Owner">
      <value order="0">Jessica Harrison</value>
    </field>
    <field name="Objective-Path">
      <value order="0">Objective Global Folder:AEC File Plan:Executive Support - ELT:FAC Support:FAC Documents and Projects:FAC SDG</value>
    </field>
    <field name="Objective-Parent">
      <value order="0">FAC SDG</value>
    </field>
    <field name="Objective-State">
      <value order="0">Being Drafted</value>
    </field>
    <field name="Objective-VersionId">
      <value order="0">vA3741146</value>
    </field>
    <field name="Objective-Version">
      <value order="0">0.8</value>
    </field>
    <field name="Objective-VersionNumber">
      <value order="0">8</value>
    </field>
    <field name="Objective-VersionComment">
      <value order="0"/>
    </field>
    <field name="Objective-FileNumber">
      <value order="0">2022/13146</value>
    </field>
    <field name="Objective-Classification">
      <value order="0">OFFICIAL</value>
    </field>
    <field name="Objective-Caveats">
      <value order="0"/>
    </field>
  </systemFields>
  <catalogues/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0B3863E18DF240919C16D6794A52FD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331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Understanding Referendums</vt:lpstr>
      <vt:lpstr>Disclaimer</vt:lpstr>
      <vt:lpstr>Session overview</vt:lpstr>
      <vt:lpstr>What is a referendum?</vt:lpstr>
      <vt:lpstr>How to enrol</vt:lpstr>
      <vt:lpstr>How to vote formally</vt:lpstr>
      <vt:lpstr>How the vote is counted</vt:lpstr>
      <vt:lpstr>Inform your vote</vt:lpstr>
      <vt:lpstr>Working at a referendum offers:</vt:lpstr>
    </vt:vector>
  </TitlesOfParts>
  <Company>Australian Electoral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Referendums</dc:title>
  <dc:creator>Kathryn Wright</dc:creator>
  <cp:lastModifiedBy>Tori Phillips</cp:lastModifiedBy>
  <cp:revision>36</cp:revision>
  <dcterms:created xsi:type="dcterms:W3CDTF">2023-04-24T03:03:13Z</dcterms:created>
  <dcterms:modified xsi:type="dcterms:W3CDTF">2023-05-03T05:00:14Z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bfd5943-f87e-40ae-9ab7-ca0a2fbb12c2_Enabled">
    <vt:lpwstr>true</vt:lpwstr>
  </property>
  <property fmtid="{D5CDD505-2E9C-101B-9397-08002B2CF9AE}" pid="3" name="MSIP_Label_cbfd5943-f87e-40ae-9ab7-ca0a2fbb12c2_SetDate">
    <vt:lpwstr>2023-04-24T03:30:01Z</vt:lpwstr>
  </property>
  <property fmtid="{D5CDD505-2E9C-101B-9397-08002B2CF9AE}" pid="4" name="MSIP_Label_cbfd5943-f87e-40ae-9ab7-ca0a2fbb12c2_Method">
    <vt:lpwstr>Privileged</vt:lpwstr>
  </property>
  <property fmtid="{D5CDD505-2E9C-101B-9397-08002B2CF9AE}" pid="5" name="MSIP_Label_cbfd5943-f87e-40ae-9ab7-ca0a2fbb12c2_Name">
    <vt:lpwstr>OFFICIAL</vt:lpwstr>
  </property>
  <property fmtid="{D5CDD505-2E9C-101B-9397-08002B2CF9AE}" pid="6" name="MSIP_Label_cbfd5943-f87e-40ae-9ab7-ca0a2fbb12c2_SiteId">
    <vt:lpwstr>c1eefc4f-a78a-4616-a218-48ba01757af3</vt:lpwstr>
  </property>
  <property fmtid="{D5CDD505-2E9C-101B-9397-08002B2CF9AE}" pid="7" name="MSIP_Label_cbfd5943-f87e-40ae-9ab7-ca0a2fbb12c2_ActionId">
    <vt:lpwstr>c62fdd88-78eb-40de-9906-c8deb3e11368</vt:lpwstr>
  </property>
  <property fmtid="{D5CDD505-2E9C-101B-9397-08002B2CF9AE}" pid="8" name="MSIP_Label_cbfd5943-f87e-40ae-9ab7-ca0a2fbb12c2_ContentBits">
    <vt:lpwstr>0</vt:lpwstr>
  </property>
  <property fmtid="{D5CDD505-2E9C-101B-9397-08002B2CF9AE}" pid="9" name="Objective-Id">
    <vt:lpwstr>A2770038</vt:lpwstr>
  </property>
  <property fmtid="{D5CDD505-2E9C-101B-9397-08002B2CF9AE}" pid="10" name="Objective-Title">
    <vt:lpwstr>Understanding Referendums powerpoint (A2761437)</vt:lpwstr>
  </property>
  <property fmtid="{D5CDD505-2E9C-101B-9397-08002B2CF9AE}" pid="11" name="Objective-Description">
    <vt:lpwstr/>
  </property>
  <property fmtid="{D5CDD505-2E9C-101B-9397-08002B2CF9AE}" pid="12" name="Objective-CreationStamp">
    <vt:filetime>2023-04-28T04:22:55Z</vt:filetime>
  </property>
  <property fmtid="{D5CDD505-2E9C-101B-9397-08002B2CF9AE}" pid="13" name="Objective-IsApproved">
    <vt:bool>false</vt:bool>
  </property>
  <property fmtid="{D5CDD505-2E9C-101B-9397-08002B2CF9AE}" pid="14" name="Objective-IsPublished">
    <vt:bool>false</vt:bool>
  </property>
  <property fmtid="{D5CDD505-2E9C-101B-9397-08002B2CF9AE}" pid="15" name="Objective-DatePublished">
    <vt:lpwstr/>
  </property>
  <property fmtid="{D5CDD505-2E9C-101B-9397-08002B2CF9AE}" pid="16" name="Objective-ModificationStamp">
    <vt:filetime>2023-05-01T23:18:23Z</vt:filetime>
  </property>
  <property fmtid="{D5CDD505-2E9C-101B-9397-08002B2CF9AE}" pid="17" name="Objective-Owner">
    <vt:lpwstr>Jessica Harrison</vt:lpwstr>
  </property>
  <property fmtid="{D5CDD505-2E9C-101B-9397-08002B2CF9AE}" pid="18" name="Objective-Path">
    <vt:lpwstr>Objective Global Folder:AEC File Plan:Executive Support - ELT:FAC Support:FAC Documents and Projects:FAC SDG</vt:lpwstr>
  </property>
  <property fmtid="{D5CDD505-2E9C-101B-9397-08002B2CF9AE}" pid="19" name="Objective-Parent">
    <vt:lpwstr>FAC SDG</vt:lpwstr>
  </property>
  <property fmtid="{D5CDD505-2E9C-101B-9397-08002B2CF9AE}" pid="20" name="Objective-State">
    <vt:lpwstr>Being Drafted</vt:lpwstr>
  </property>
  <property fmtid="{D5CDD505-2E9C-101B-9397-08002B2CF9AE}" pid="21" name="Objective-VersionId">
    <vt:lpwstr>vA3741146</vt:lpwstr>
  </property>
  <property fmtid="{D5CDD505-2E9C-101B-9397-08002B2CF9AE}" pid="22" name="Objective-Version">
    <vt:lpwstr>0.8</vt:lpwstr>
  </property>
  <property fmtid="{D5CDD505-2E9C-101B-9397-08002B2CF9AE}" pid="23" name="Objective-VersionNumber">
    <vt:r8>8</vt:r8>
  </property>
  <property fmtid="{D5CDD505-2E9C-101B-9397-08002B2CF9AE}" pid="24" name="Objective-VersionComment">
    <vt:lpwstr/>
  </property>
  <property fmtid="{D5CDD505-2E9C-101B-9397-08002B2CF9AE}" pid="25" name="Objective-FileNumber">
    <vt:lpwstr>2022/13146</vt:lpwstr>
  </property>
  <property fmtid="{D5CDD505-2E9C-101B-9397-08002B2CF9AE}" pid="26" name="Objective-Classification">
    <vt:lpwstr>OFFICIAL</vt:lpwstr>
  </property>
  <property fmtid="{D5CDD505-2E9C-101B-9397-08002B2CF9AE}" pid="27" name="Objective-Caveats">
    <vt:lpwstr/>
  </property>
</Properties>
</file>