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8"/>
  </p:notesMasterIdLst>
  <p:sldIdLst>
    <p:sldId id="279" r:id="rId3"/>
    <p:sldId id="257" r:id="rId4"/>
    <p:sldId id="287" r:id="rId5"/>
    <p:sldId id="288" r:id="rId6"/>
    <p:sldId id="289" r:id="rId7"/>
    <p:sldId id="291" r:id="rId8"/>
    <p:sldId id="290" r:id="rId9"/>
    <p:sldId id="292" r:id="rId10"/>
    <p:sldId id="293" r:id="rId11"/>
    <p:sldId id="294" r:id="rId12"/>
    <p:sldId id="295" r:id="rId13"/>
    <p:sldId id="296" r:id="rId14"/>
    <p:sldId id="284" r:id="rId15"/>
    <p:sldId id="285" r:id="rId16"/>
    <p:sldId id="286" r:id="rId17"/>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E267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vertBarState="maximized">
    <p:restoredLeft sz="34587" autoAdjust="0"/>
    <p:restoredTop sz="69029" autoAdjust="0"/>
  </p:normalViewPr>
  <p:slideViewPr>
    <p:cSldViewPr>
      <p:cViewPr varScale="1">
        <p:scale>
          <a:sx n="80" d="100"/>
          <a:sy n="80" d="100"/>
        </p:scale>
        <p:origin x="-2514" y="-7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9D8F2AF0-4DBE-4197-AD37-CC2E6FFB6312}" type="datetimeFigureOut">
              <a:rPr lang="en-AU" smtClean="0"/>
              <a:t>28/04/2016</a:t>
            </a:fld>
            <a:endParaRPr lang="en-AU"/>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9EA9044-4751-44CF-92A0-74E658E6980C}" type="slidenum">
              <a:rPr lang="en-AU" smtClean="0"/>
              <a:t>‹#›</a:t>
            </a:fld>
            <a:endParaRPr lang="en-AU"/>
          </a:p>
        </p:txBody>
      </p:sp>
    </p:spTree>
    <p:extLst>
      <p:ext uri="{BB962C8B-B14F-4D97-AF65-F5344CB8AC3E}">
        <p14:creationId xmlns:p14="http://schemas.microsoft.com/office/powerpoint/2010/main" val="420071327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In this topic we are going to have a look at what happens at a polling place on election day so that will you know what to expect.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a:t>
            </a:fld>
            <a:endParaRPr lang="en-AU"/>
          </a:p>
        </p:txBody>
      </p:sp>
    </p:spTree>
    <p:extLst>
      <p:ext uri="{BB962C8B-B14F-4D97-AF65-F5344CB8AC3E}">
        <p14:creationId xmlns:p14="http://schemas.microsoft.com/office/powerpoint/2010/main" val="219210226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Before you fill in your ballot papers you should read the instructions on each of them. The instructions will be different on each ballot paper. By following the instructions you will ensure your vote gets counted.</a:t>
            </a:r>
            <a:r>
              <a:rPr lang="en-AU" kern="1200" baseline="0" dirty="0" smtClean="0">
                <a:solidFill>
                  <a:schemeClr val="tx1"/>
                </a:solidFill>
                <a:effectLst/>
                <a:latin typeface="+mn-lt"/>
                <a:ea typeface="+mn-ea"/>
                <a:cs typeface="+mn-cs"/>
              </a:rPr>
              <a:t> </a:t>
            </a:r>
            <a:r>
              <a:rPr lang="en-AU" kern="1200" dirty="0" smtClean="0">
                <a:solidFill>
                  <a:schemeClr val="tx1"/>
                </a:solidFill>
                <a:effectLst/>
                <a:latin typeface="+mn-lt"/>
                <a:ea typeface="+mn-ea"/>
                <a:cs typeface="+mn-cs"/>
              </a:rPr>
              <a:t>Instructions may be provided in different languages at the polling place, but the ballot papers are only printed in English.</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don’t understand the instructions, or can’t fill in the ballot papers, you can ask a polling official or another person that you trust to assist you.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If you make a mistake on a ballot paper you can ask for another one.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10</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completed your vote, fold each ballot paper in half. There will be two ballot boxes for you to place your completed ballot papers in. One is for the green House of Representatives ballot paper, and the other is for the white Senate ballot paper. </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 boxes will be clearly marked, and an official will be there to assist you.</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Ballot boxes are kept locked until the end of election day, when it is time to count the votes.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AU"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09EA9044-4751-44CF-92A0-74E658E6980C}" type="slidenum">
              <a:rPr lang="en-AU" smtClean="0"/>
              <a:t>11</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When you have finished voting you can leave.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AU" kern="1200" dirty="0" smtClean="0">
                <a:solidFill>
                  <a:schemeClr val="tx1"/>
                </a:solidFill>
                <a:effectLst/>
                <a:latin typeface="+mn-lt"/>
                <a:ea typeface="+mn-ea"/>
                <a:cs typeface="+mn-cs"/>
              </a:rPr>
              <a: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There might be community events happening at your local polling place. You are welcome to stay and participate in these events or not, as you choose.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t>12</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Polling places are staffed by officials who will be wearing purple vests.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In some places,</a:t>
            </a:r>
            <a:r>
              <a:rPr lang="en-AU" sz="1200" kern="1200" baseline="0" dirty="0" smtClean="0">
                <a:solidFill>
                  <a:schemeClr val="tx1"/>
                </a:solidFill>
                <a:effectLst/>
                <a:latin typeface="+mn-lt"/>
                <a:ea typeface="+mn-ea"/>
                <a:cs typeface="+mn-cs"/>
              </a:rPr>
              <a:t> officials who speak languages other than English will be on hand to assist non-English speaking voters.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Some places will have officials available who are trained to assist Indigenous Australians.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These officials are employed by the Australian Electoral Commission, and are trained to make sure everything goes smoothly and according to the rules. You can ask for help from a polling official at any time.</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13</a:t>
            </a:fld>
            <a:endParaRPr lang="en-AU"/>
          </a:p>
        </p:txBody>
      </p:sp>
    </p:spTree>
    <p:extLst>
      <p:ext uri="{BB962C8B-B14F-4D97-AF65-F5344CB8AC3E}">
        <p14:creationId xmlns:p14="http://schemas.microsoft.com/office/powerpoint/2010/main" val="331445304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Now</a:t>
            </a:r>
            <a:r>
              <a:rPr lang="en-AU" sz="1200" kern="1200" baseline="0" dirty="0" smtClean="0">
                <a:solidFill>
                  <a:schemeClr val="tx1"/>
                </a:solidFill>
                <a:effectLst/>
                <a:latin typeface="+mn-lt"/>
                <a:ea typeface="+mn-ea"/>
                <a:cs typeface="+mn-cs"/>
              </a:rPr>
              <a:t> is a good time to run the optional activity ‘election day timeline’</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200" kern="1200" baseline="0" dirty="0" smtClean="0">
              <a:solidFill>
                <a:schemeClr val="tx1"/>
              </a:solidFill>
              <a:effectLst/>
              <a:latin typeface="+mn-lt"/>
              <a:ea typeface="+mn-ea"/>
              <a:cs typeface="+mn-cs"/>
            </a:endParaRP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baseline="0" dirty="0" smtClean="0">
                <a:solidFill>
                  <a:schemeClr val="tx1"/>
                </a:solidFill>
                <a:effectLst/>
                <a:latin typeface="+mn-lt"/>
                <a:ea typeface="+mn-ea"/>
                <a:cs typeface="+mn-cs"/>
              </a:rPr>
              <a:t>Activity instructions and resources are provided on the website at www.aec.gov.au/community </a:t>
            </a:r>
            <a:endParaRPr lang="en-AU" dirty="0" smtClean="0"/>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14</a:t>
            </a:fld>
            <a:endParaRPr lang="en-AU"/>
          </a:p>
        </p:txBody>
      </p:sp>
    </p:spTree>
    <p:extLst>
      <p:ext uri="{BB962C8B-B14F-4D97-AF65-F5344CB8AC3E}">
        <p14:creationId xmlns:p14="http://schemas.microsoft.com/office/powerpoint/2010/main" val="363561471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sz="1200" kern="1200" dirty="0" smtClean="0">
                <a:solidFill>
                  <a:schemeClr val="tx1"/>
                </a:solidFill>
                <a:effectLst/>
                <a:latin typeface="+mn-lt"/>
                <a:ea typeface="+mn-ea"/>
                <a:cs typeface="+mn-cs"/>
              </a:rPr>
              <a:t>That concludes</a:t>
            </a:r>
            <a:r>
              <a:rPr lang="en-AU" sz="1200" kern="1200" baseline="0" dirty="0" smtClean="0">
                <a:solidFill>
                  <a:schemeClr val="tx1"/>
                </a:solidFill>
                <a:effectLst/>
                <a:latin typeface="+mn-lt"/>
                <a:ea typeface="+mn-ea"/>
                <a:cs typeface="+mn-cs"/>
              </a:rPr>
              <a:t> Topic 4.</a:t>
            </a:r>
            <a:endParaRPr lang="en-AU" sz="1200" kern="120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sz="1200" kern="1200" baseline="0" dirty="0" smtClean="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AU" dirty="0" smtClean="0"/>
          </a:p>
          <a:p>
            <a:pPr marL="0" marR="0" lvl="0" indent="0" algn="l" defTabSz="914400" rtl="0" eaLnBrk="1" fontAlgn="auto" latinLnBrk="0" hangingPunct="1">
              <a:lnSpc>
                <a:spcPct val="100000"/>
              </a:lnSpc>
              <a:spcBef>
                <a:spcPts val="0"/>
              </a:spcBef>
              <a:spcAft>
                <a:spcPts val="0"/>
              </a:spcAft>
              <a:buClrTx/>
              <a:buSzTx/>
              <a:buFontTx/>
              <a:buNone/>
              <a:tabLst/>
              <a:defRPr/>
            </a:pPr>
            <a:r>
              <a:rPr lang="en-AU" dirty="0" smtClean="0"/>
              <a:t>If you have any questions you can visit the Australian Electoral Commission website</a:t>
            </a:r>
            <a:r>
              <a:rPr lang="en-AU" baseline="0" dirty="0" smtClean="0"/>
              <a:t> or call their information hotline.</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t>15</a:t>
            </a:fld>
            <a:endParaRPr lang="en-AU"/>
          </a:p>
        </p:txBody>
      </p:sp>
    </p:spTree>
    <p:extLst>
      <p:ext uri="{BB962C8B-B14F-4D97-AF65-F5344CB8AC3E}">
        <p14:creationId xmlns:p14="http://schemas.microsoft.com/office/powerpoint/2010/main" val="13841109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i="0" baseline="0" dirty="0" smtClean="0"/>
              <a:t>This presentation was developed by the Australian Electoral Commission, or AEC. </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400" i="0" baseline="0" dirty="0" smtClean="0"/>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The AEC is responsible for:</a:t>
            </a:r>
            <a:endParaRPr lang="en-AU" sz="105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delivering federal elections and referendums</a:t>
            </a:r>
            <a:endParaRPr lang="en-AU" sz="105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maintaining the Commonwealth electoral roll</a:t>
            </a:r>
            <a:endParaRPr lang="en-AU" sz="105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providing electoral information and </a:t>
            </a:r>
            <a:endParaRPr lang="en-AU" sz="1050" kern="1200" dirty="0" smtClean="0">
              <a:solidFill>
                <a:schemeClr val="tx1"/>
              </a:solidFill>
              <a:effectLst/>
              <a:latin typeface="+mn-lt"/>
              <a:ea typeface="+mn-ea"/>
              <a:cs typeface="+mn-cs"/>
            </a:endParaRPr>
          </a:p>
          <a:p>
            <a:pPr marL="628650" lvl="1" indent="-171450">
              <a:buFont typeface="Arial" panose="020B0604020202020204" pitchFamily="34" charset="0"/>
              <a:buChar char="•"/>
            </a:pPr>
            <a:r>
              <a:rPr lang="en-AU" sz="1200" kern="1200" dirty="0" smtClean="0">
                <a:solidFill>
                  <a:schemeClr val="tx1"/>
                </a:solidFill>
                <a:effectLst/>
                <a:latin typeface="+mn-lt"/>
                <a:ea typeface="+mn-ea"/>
                <a:cs typeface="+mn-cs"/>
              </a:rPr>
              <a:t>providing education programs.</a:t>
            </a:r>
            <a:endParaRPr lang="en-AU" sz="1050" kern="1200" dirty="0" smtClean="0">
              <a:solidFill>
                <a:schemeClr val="tx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AU" sz="14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i="0" baseline="0" dirty="0" smtClean="0"/>
              <a:t>I do not work for the AEC, and I do not represent the AEC.</a:t>
            </a:r>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en-AU" sz="1400" i="0" baseline="0" dirty="0" smtClean="0"/>
          </a:p>
          <a:p>
            <a:pPr marL="171450" marR="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400" i="0" baseline="0" dirty="0" smtClean="0"/>
              <a:t>Any opinions I express are my own, and do not necessarily reflect those of the AEC.</a:t>
            </a:r>
          </a:p>
          <a:p>
            <a:pPr marL="171450" indent="-171450">
              <a:buFont typeface="Arial" panose="020B0604020202020204" pitchFamily="34" charset="0"/>
              <a:buChar char="•"/>
            </a:pPr>
            <a:endParaRPr lang="en-AU" sz="1400" dirty="0"/>
          </a:p>
        </p:txBody>
      </p:sp>
      <p:sp>
        <p:nvSpPr>
          <p:cNvPr id="4" name="Slide Number Placeholder 3"/>
          <p:cNvSpPr>
            <a:spLocks noGrp="1"/>
          </p:cNvSpPr>
          <p:nvPr>
            <p:ph type="sldNum" sz="quarter" idx="10"/>
          </p:nvPr>
        </p:nvSpPr>
        <p:spPr/>
        <p:txBody>
          <a:bodyPr/>
          <a:lstStyle/>
          <a:p>
            <a:fld id="{09EA9044-4751-44CF-92A0-74E658E6980C}" type="slidenum">
              <a:rPr lang="en-AU" smtClean="0"/>
              <a:t>2</a:t>
            </a:fld>
            <a:endParaRPr lang="en-AU"/>
          </a:p>
        </p:txBody>
      </p:sp>
    </p:spTree>
    <p:extLst>
      <p:ext uri="{BB962C8B-B14F-4D97-AF65-F5344CB8AC3E}">
        <p14:creationId xmlns:p14="http://schemas.microsoft.com/office/powerpoint/2010/main" val="15429606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Federal elections in Australia usually happen once every three years, and are always held on a Saturday.</a:t>
            </a:r>
          </a:p>
          <a:p>
            <a:endParaRPr lang="en-US" dirty="0" smtClean="0"/>
          </a:p>
          <a:p>
            <a:r>
              <a:rPr lang="en-US" dirty="0" smtClean="0"/>
              <a:t>Polling places are open between 8am and 6pm.</a:t>
            </a:r>
          </a:p>
          <a:p>
            <a:endParaRPr lang="en-US" dirty="0" smtClean="0"/>
          </a:p>
          <a:p>
            <a:r>
              <a:rPr lang="en-US" dirty="0" smtClean="0"/>
              <a:t>When you arrive at a polling place, it could be quite busy.</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3</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Volunteers from political parties stand outside polling places and distribute how-to-vote cards to voters. You do not have to accept any how-to-vote cards. If you do accept a card, you do not have to follow the instructions on it. Your vote is entirely your decision.</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4</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dirty="0" smtClean="0"/>
              <a:t>When you enter the polling place, you may need to line up and wait. </a:t>
            </a:r>
            <a:endParaRPr lang="en-AU" dirty="0" smtClean="0"/>
          </a:p>
        </p:txBody>
      </p:sp>
      <p:sp>
        <p:nvSpPr>
          <p:cNvPr id="4" name="Slide Number Placeholder 3"/>
          <p:cNvSpPr>
            <a:spLocks noGrp="1"/>
          </p:cNvSpPr>
          <p:nvPr>
            <p:ph type="sldNum" sz="quarter" idx="10"/>
          </p:nvPr>
        </p:nvSpPr>
        <p:spPr/>
        <p:txBody>
          <a:bodyPr/>
          <a:lstStyle/>
          <a:p>
            <a:fld id="{09EA9044-4751-44CF-92A0-74E658E6980C}" type="slidenum">
              <a:rPr lang="en-AU" smtClean="0">
                <a:solidFill>
                  <a:prstClr val="black"/>
                </a:solidFill>
              </a:rPr>
              <a:pPr/>
              <a:t>5</a:t>
            </a:fld>
            <a:endParaRPr lang="en-AU">
              <a:solidFill>
                <a:prstClr val="black"/>
              </a:solidFill>
            </a:endParaRPr>
          </a:p>
        </p:txBody>
      </p:sp>
    </p:spTree>
    <p:extLst>
      <p:ext uri="{BB962C8B-B14F-4D97-AF65-F5344CB8AC3E}">
        <p14:creationId xmlns:p14="http://schemas.microsoft.com/office/powerpoint/2010/main" val="133329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AU" dirty="0" smtClean="0"/>
              <a:t>When it is</a:t>
            </a:r>
            <a:r>
              <a:rPr lang="en-AU" baseline="0" dirty="0" smtClean="0"/>
              <a:t> your turn, </a:t>
            </a:r>
            <a:r>
              <a:rPr lang="en-US" dirty="0" smtClean="0"/>
              <a:t>a polling official will direct you to an issuing table.</a:t>
            </a:r>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6</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sz="1200" kern="1200" dirty="0" smtClean="0">
                <a:solidFill>
                  <a:schemeClr val="tx1"/>
                </a:solidFill>
                <a:effectLst/>
                <a:latin typeface="+mn-lt"/>
                <a:ea typeface="+mn-ea"/>
                <a:cs typeface="+mn-cs"/>
              </a:rPr>
              <a:t>At the issuing table you will be asked three questions:</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What is your full name? (this means first name and last name);</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Where do you live? (this means your street address); and </a:t>
            </a:r>
          </a:p>
          <a:p>
            <a:pPr marL="685800" lvl="1" indent="-228600">
              <a:buFont typeface="Arial" panose="020B0604020202020204" pitchFamily="34" charset="0"/>
              <a:buChar char="•"/>
            </a:pPr>
            <a:r>
              <a:rPr lang="en-AU" sz="1200" kern="1200" dirty="0" smtClean="0">
                <a:solidFill>
                  <a:schemeClr val="tx1"/>
                </a:solidFill>
                <a:effectLst/>
                <a:latin typeface="+mn-lt"/>
                <a:ea typeface="+mn-ea"/>
                <a:cs typeface="+mn-cs"/>
              </a:rPr>
              <a:t>Have you voted before in this election?</a:t>
            </a:r>
          </a:p>
          <a:p>
            <a:pPr marL="228600" lvl="0" indent="-228600">
              <a:buFont typeface="Arial" panose="020B0604020202020204" pitchFamily="34" charset="0"/>
              <a:buChar char="•"/>
            </a:pPr>
            <a:endParaRPr lang="en-AU" sz="1200" kern="1200" dirty="0" smtClean="0">
              <a:solidFill>
                <a:schemeClr val="tx1"/>
              </a:solidFill>
              <a:effectLst/>
              <a:latin typeface="+mn-lt"/>
              <a:ea typeface="+mn-ea"/>
              <a:cs typeface="+mn-cs"/>
            </a:endParaRPr>
          </a:p>
          <a:p>
            <a:pPr marL="171450" lvl="0" indent="-171450">
              <a:buFont typeface="Arial" panose="020B0604020202020204" pitchFamily="34" charset="0"/>
              <a:buChar char="•"/>
            </a:pPr>
            <a:r>
              <a:rPr lang="en-AU" sz="1200" kern="1200" dirty="0" smtClean="0">
                <a:solidFill>
                  <a:schemeClr val="tx1"/>
                </a:solidFill>
                <a:effectLst/>
                <a:latin typeface="+mn-lt"/>
                <a:ea typeface="+mn-ea"/>
                <a:cs typeface="+mn-cs"/>
              </a:rPr>
              <a:t>If your name is not found</a:t>
            </a:r>
            <a:r>
              <a:rPr lang="en-AU" sz="1200" kern="1200" baseline="0" dirty="0" smtClean="0">
                <a:solidFill>
                  <a:schemeClr val="tx1"/>
                </a:solidFill>
                <a:effectLst/>
                <a:latin typeface="+mn-lt"/>
                <a:ea typeface="+mn-ea"/>
                <a:cs typeface="+mn-cs"/>
              </a:rPr>
              <a:t> on the list, don’t worry, you will still be able to vote. </a:t>
            </a:r>
            <a:r>
              <a:rPr lang="en-AU" sz="1200" kern="1200" dirty="0" smtClean="0">
                <a:solidFill>
                  <a:schemeClr val="tx1"/>
                </a:solidFill>
                <a:effectLst/>
                <a:latin typeface="+mn-lt"/>
                <a:ea typeface="+mn-ea"/>
                <a:cs typeface="+mn-cs"/>
              </a:rPr>
              <a:t>The official will tell you what you should do next.</a:t>
            </a: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7</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AU" kern="1200" dirty="0" smtClean="0">
                <a:solidFill>
                  <a:schemeClr val="tx1"/>
                </a:solidFill>
                <a:effectLst/>
                <a:latin typeface="+mn-lt"/>
                <a:ea typeface="+mn-ea"/>
                <a:cs typeface="+mn-cs"/>
              </a:rPr>
              <a:t>You will be given two ballot papers - a green one for the House of Representatives election, and a white one for the Senate election. </a:t>
            </a:r>
            <a:endParaRPr lang="en-AU" sz="1200" kern="1200" dirty="0" smtClean="0">
              <a:solidFill>
                <a:schemeClr val="tx1"/>
              </a:solidFill>
              <a:effectLst/>
              <a:latin typeface="+mn-lt"/>
              <a:ea typeface="+mn-ea"/>
              <a:cs typeface="+mn-cs"/>
            </a:endParaRPr>
          </a:p>
          <a:p>
            <a:endParaRPr lang="en-AU" dirty="0"/>
          </a:p>
        </p:txBody>
      </p:sp>
      <p:sp>
        <p:nvSpPr>
          <p:cNvPr id="4" name="Slide Number Placeholder 3"/>
          <p:cNvSpPr>
            <a:spLocks noGrp="1"/>
          </p:cNvSpPr>
          <p:nvPr>
            <p:ph type="sldNum" sz="quarter" idx="10"/>
          </p:nvPr>
        </p:nvSpPr>
        <p:spPr/>
        <p:txBody>
          <a:bodyPr/>
          <a:lstStyle/>
          <a:p>
            <a:fld id="{09EA9044-4751-44CF-92A0-74E658E6980C}" type="slidenum">
              <a:rPr lang="en-AU" smtClean="0"/>
              <a:t>8</a:t>
            </a:fld>
            <a:endParaRPr lang="en-AU"/>
          </a:p>
        </p:txBody>
      </p:sp>
    </p:spTree>
    <p:extLst>
      <p:ext uri="{BB962C8B-B14F-4D97-AF65-F5344CB8AC3E}">
        <p14:creationId xmlns:p14="http://schemas.microsoft.com/office/powerpoint/2010/main" val="13332939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AU" kern="1200" dirty="0" smtClean="0">
                <a:solidFill>
                  <a:schemeClr val="tx1"/>
                </a:solidFill>
                <a:effectLst/>
                <a:latin typeface="+mn-lt"/>
                <a:ea typeface="+mn-ea"/>
                <a:cs typeface="+mn-cs"/>
              </a:rPr>
              <a:t>You will then be directed to one of the voting screens set up around the room. There will be a pencil for you to use. The voting screen has high sides so that no one can see how you vote. Your vote is secret and you are safe to vote however you like. No one else can tell you who to vote for. It is always your decision.</a:t>
            </a:r>
          </a:p>
        </p:txBody>
      </p:sp>
      <p:sp>
        <p:nvSpPr>
          <p:cNvPr id="4" name="Slide Number Placeholder 3"/>
          <p:cNvSpPr>
            <a:spLocks noGrp="1"/>
          </p:cNvSpPr>
          <p:nvPr>
            <p:ph type="sldNum" sz="quarter" idx="10"/>
          </p:nvPr>
        </p:nvSpPr>
        <p:spPr/>
        <p:txBody>
          <a:bodyPr/>
          <a:lstStyle/>
          <a:p>
            <a:fld id="{09EA9044-4751-44CF-92A0-74E658E6980C}" type="slidenum">
              <a:rPr lang="en-AU" smtClean="0"/>
              <a:t>9</a:t>
            </a:fld>
            <a:endParaRPr lang="en-AU"/>
          </a:p>
        </p:txBody>
      </p:sp>
    </p:spTree>
    <p:extLst>
      <p:ext uri="{BB962C8B-B14F-4D97-AF65-F5344CB8AC3E}">
        <p14:creationId xmlns:p14="http://schemas.microsoft.com/office/powerpoint/2010/main" val="13332939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1" name="Rectangle 10"/>
          <p:cNvSpPr/>
          <p:nvPr userDrawn="1"/>
        </p:nvSpPr>
        <p:spPr>
          <a:xfrm>
            <a:off x="0" y="0"/>
            <a:ext cx="6300192"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2130425"/>
            <a:ext cx="5326360" cy="165861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3933056"/>
            <a:ext cx="5328592"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47664346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7551005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8459444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4781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lvl1pPr>
              <a:defRPr>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bg1"/>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1"/>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1"/>
                </a:solidFill>
              </a:defRPr>
            </a:lvl1pPr>
          </a:lstStyle>
          <a:p>
            <a:fld id="{C404D600-6FA2-4CA0-B96B-1FEAD03438AF}" type="slidenum">
              <a:rPr lang="en-AU" smtClean="0"/>
              <a:pPr/>
              <a:t>‹#›</a:t>
            </a:fld>
            <a:endParaRPr lang="en-AU" dirty="0"/>
          </a:p>
        </p:txBody>
      </p:sp>
      <p:pic>
        <p:nvPicPr>
          <p:cNvPr id="1026" name="Picture 2" title="Australian Electoral Commission logo"/>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6153907" y="476672"/>
            <a:ext cx="2304293" cy="5029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4314567"/>
      </p:ext>
    </p:extLst>
  </p:cSld>
  <p:clrMapOvr>
    <a:masterClrMapping/>
  </p:clrMapOvr>
  <p:timing>
    <p:tnLst>
      <p:par>
        <p:cTn id="1" dur="indefinite" restart="never" nodeType="tmRoot"/>
      </p:par>
    </p:tnLst>
  </p:timing>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300209662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AU"/>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bg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dirty="0" smtClean="0"/>
              <a:t>Click to edit Master text styles</a:t>
            </a:r>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921796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64002534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8" name="Footer Placeholder 7"/>
          <p:cNvSpPr>
            <a:spLocks noGrp="1"/>
          </p:cNvSpPr>
          <p:nvPr>
            <p:ph type="ftr" sz="quarter" idx="11"/>
          </p:nvPr>
        </p:nvSpPr>
        <p:spPr/>
        <p:txBody>
          <a:bodyPr/>
          <a:lstStyle>
            <a:lvl1pPr>
              <a:defRPr>
                <a:solidFill>
                  <a:schemeClr val="bg2"/>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8630654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4" name="Footer Placeholder 3"/>
          <p:cNvSpPr>
            <a:spLocks noGrp="1"/>
          </p:cNvSpPr>
          <p:nvPr>
            <p:ph type="ftr" sz="quarter" idx="11"/>
          </p:nvPr>
        </p:nvSpPr>
        <p:spPr/>
        <p:txBody>
          <a:bodyPr/>
          <a:lstStyle>
            <a:lvl1pPr>
              <a:defRPr>
                <a:solidFill>
                  <a:schemeClr val="bg2"/>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8581157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3" name="Footer Placeholder 2"/>
          <p:cNvSpPr>
            <a:spLocks noGrp="1"/>
          </p:cNvSpPr>
          <p:nvPr>
            <p:ph type="ftr" sz="quarter" idx="11"/>
          </p:nvPr>
        </p:nvSpPr>
        <p:spPr/>
        <p:txBody>
          <a:bodyPr/>
          <a:lstStyle>
            <a:lvl1pPr>
              <a:defRPr>
                <a:solidFill>
                  <a:schemeClr val="bg2"/>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9944885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itle" preserve="1">
  <p:cSld name="Title Slide 2">
    <p:spTree>
      <p:nvGrpSpPr>
        <p:cNvPr id="1" name=""/>
        <p:cNvGrpSpPr/>
        <p:nvPr/>
      </p:nvGrpSpPr>
      <p:grpSpPr>
        <a:xfrm>
          <a:off x="0" y="0"/>
          <a:ext cx="0" cy="0"/>
          <a:chOff x="0" y="0"/>
          <a:chExt cx="0" cy="0"/>
        </a:xfrm>
      </p:grpSpPr>
      <p:sp>
        <p:nvSpPr>
          <p:cNvPr id="8" name="Rectangle 7"/>
          <p:cNvSpPr/>
          <p:nvPr userDrawn="1"/>
        </p:nvSpPr>
        <p:spPr>
          <a:xfrm>
            <a:off x="0" y="0"/>
            <a:ext cx="9144000" cy="6858000"/>
          </a:xfrm>
          <a:prstGeom prst="rect">
            <a:avLst/>
          </a:pr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ctrTitle"/>
          </p:nvPr>
        </p:nvSpPr>
        <p:spPr>
          <a:xfrm>
            <a:off x="685800" y="404664"/>
            <a:ext cx="7772400" cy="1181993"/>
          </a:xfrm>
        </p:spPr>
        <p:txBody>
          <a:bodyPr>
            <a:normAutofit/>
          </a:bodyPr>
          <a:lstStyle>
            <a:lvl1pPr algn="l">
              <a:defRPr sz="4000">
                <a:solidFill>
                  <a:schemeClr val="bg1"/>
                </a:solidFill>
              </a:defRPr>
            </a:lvl1pPr>
          </a:lstStyle>
          <a:p>
            <a:r>
              <a:rPr lang="en-US" dirty="0" smtClean="0"/>
              <a:t>Click to edit Master title style</a:t>
            </a:r>
            <a:endParaRPr lang="en-AU" dirty="0"/>
          </a:p>
        </p:txBody>
      </p:sp>
      <p:sp>
        <p:nvSpPr>
          <p:cNvPr id="3" name="Subtitle 2"/>
          <p:cNvSpPr>
            <a:spLocks noGrp="1"/>
          </p:cNvSpPr>
          <p:nvPr>
            <p:ph type="subTitle" idx="1"/>
          </p:nvPr>
        </p:nvSpPr>
        <p:spPr>
          <a:xfrm>
            <a:off x="683568" y="1988840"/>
            <a:ext cx="7848872" cy="3888432"/>
          </a:xfrm>
        </p:spPr>
        <p:txBody>
          <a:bodyPr/>
          <a:lstStyle>
            <a:lvl1pPr marL="0" indent="0" algn="l">
              <a:buNone/>
              <a:defRPr sz="24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22596448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5484070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AU"/>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AU"/>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6" name="Footer Placeholder 5"/>
          <p:cNvSpPr>
            <a:spLocks noGrp="1"/>
          </p:cNvSpPr>
          <p:nvPr>
            <p:ph type="ftr" sz="quarter" idx="11"/>
          </p:nvPr>
        </p:nvSpPr>
        <p:spPr/>
        <p:txBody>
          <a:bodyPr/>
          <a:lstStyle>
            <a:lvl1pPr>
              <a:defRPr>
                <a:solidFill>
                  <a:schemeClr val="bg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70657539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002619217"/>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lvl1pPr>
              <a:defRPr>
                <a:solidFill>
                  <a:schemeClr val="bg2"/>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bg2"/>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05242353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7" name="Rectangle 6"/>
          <p:cNvSpPr/>
          <p:nvPr userDrawn="1"/>
        </p:nvSpPr>
        <p:spPr>
          <a:xfrm>
            <a:off x="0" y="0"/>
            <a:ext cx="9144000" cy="6858000"/>
          </a:xfrm>
          <a:prstGeom prst="rect">
            <a:avLst/>
          </a:pr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2" name="Title 1"/>
          <p:cNvSpPr>
            <a:spLocks noGrp="1"/>
          </p:cNvSpPr>
          <p:nvPr>
            <p:ph type="title"/>
          </p:nvPr>
        </p:nvSpPr>
        <p:spPr/>
        <p:txBody>
          <a:bodyPr/>
          <a:lstStyle>
            <a:lvl1pPr algn="l">
              <a:defRPr sz="4000">
                <a:solidFill>
                  <a:schemeClr val="bg1"/>
                </a:solidFill>
              </a:defRPr>
            </a:lvl1pPr>
          </a:lstStyle>
          <a:p>
            <a:r>
              <a:rPr lang="en-US" dirty="0" smtClean="0"/>
              <a:t>Click to edit Master title style</a:t>
            </a:r>
            <a:endParaRPr lang="en-AU" dirty="0"/>
          </a:p>
        </p:txBody>
      </p:sp>
      <p:sp>
        <p:nvSpPr>
          <p:cNvPr id="3" name="Content Placeholder 2"/>
          <p:cNvSpPr>
            <a:spLocks noGrp="1"/>
          </p:cNvSpPr>
          <p:nvPr>
            <p:ph idx="1"/>
          </p:nvPr>
        </p:nvSpPr>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dirty="0"/>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dirty="0"/>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dirty="0"/>
          </a:p>
        </p:txBody>
      </p:sp>
    </p:spTree>
    <p:extLst>
      <p:ext uri="{BB962C8B-B14F-4D97-AF65-F5344CB8AC3E}">
        <p14:creationId xmlns:p14="http://schemas.microsoft.com/office/powerpoint/2010/main" val="266934263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9" name="Rectangle 8"/>
          <p:cNvSpPr/>
          <p:nvPr userDrawn="1"/>
        </p:nvSpPr>
        <p:spPr>
          <a:xfrm>
            <a:off x="0" y="0"/>
            <a:ext cx="9144000" cy="6858000"/>
          </a:xfrm>
          <a:prstGeom prst="rect">
            <a:avLst/>
          </a:prstGeom>
          <a:solidFill>
            <a:schemeClr val="accent1">
              <a:lumMod val="20000"/>
              <a:lumOff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4" name="Date Placeholder 3"/>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6" name="Slide Number Placeholder 5"/>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
        <p:nvSpPr>
          <p:cNvPr id="7" name="Title 1"/>
          <p:cNvSpPr>
            <a:spLocks noGrp="1"/>
          </p:cNvSpPr>
          <p:nvPr>
            <p:ph type="ctrTitle"/>
          </p:nvPr>
        </p:nvSpPr>
        <p:spPr>
          <a:xfrm>
            <a:off x="395536" y="332656"/>
            <a:ext cx="7772400" cy="1470025"/>
          </a:xfrm>
        </p:spPr>
        <p:txBody>
          <a:bodyPr>
            <a:normAutofit/>
          </a:bodyPr>
          <a:lstStyle>
            <a:lvl1pPr algn="l">
              <a:defRPr sz="4000">
                <a:solidFill>
                  <a:schemeClr val="accent1"/>
                </a:solidFill>
              </a:defRPr>
            </a:lvl1pPr>
          </a:lstStyle>
          <a:p>
            <a:r>
              <a:rPr lang="en-US" dirty="0" smtClean="0"/>
              <a:t>Click to edit Master title style</a:t>
            </a:r>
            <a:endParaRPr lang="en-AU" dirty="0"/>
          </a:p>
        </p:txBody>
      </p:sp>
      <p:sp>
        <p:nvSpPr>
          <p:cNvPr id="8" name="Subtitle 2"/>
          <p:cNvSpPr>
            <a:spLocks noGrp="1"/>
          </p:cNvSpPr>
          <p:nvPr>
            <p:ph type="subTitle" idx="1"/>
          </p:nvPr>
        </p:nvSpPr>
        <p:spPr>
          <a:xfrm>
            <a:off x="395536" y="1916832"/>
            <a:ext cx="8280920" cy="3888432"/>
          </a:xfrm>
        </p:spPr>
        <p:txBody>
          <a:bodyPr/>
          <a:lstStyle>
            <a:lvl1pPr marL="0" indent="0" algn="l">
              <a:buNone/>
              <a:defRPr sz="2800">
                <a:solidFill>
                  <a:schemeClr val="accent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en-AU" dirty="0"/>
          </a:p>
        </p:txBody>
      </p:sp>
    </p:spTree>
    <p:extLst>
      <p:ext uri="{BB962C8B-B14F-4D97-AF65-F5344CB8AC3E}">
        <p14:creationId xmlns:p14="http://schemas.microsoft.com/office/powerpoint/2010/main" val="3593257465"/>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625884007"/>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AU"/>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8" name="Footer Placeholder 7"/>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9" name="Slide Number Placeholder 8"/>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4229419488"/>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4" name="Footer Placeholder 3"/>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5" name="Slide Number Placeholder 4"/>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08326432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3" name="Footer Placeholder 2"/>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4" name="Slide Number Placeholder 3"/>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21123055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AU"/>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lvl1pPr>
              <a:defRPr>
                <a:solidFill>
                  <a:schemeClr val="tx1">
                    <a:lumMod val="75000"/>
                    <a:lumOff val="25000"/>
                  </a:schemeClr>
                </a:solidFill>
              </a:defRPr>
            </a:lvl1pPr>
          </a:lstStyle>
          <a:p>
            <a:fld id="{F2198681-8D9B-48A7-9C44-DFD48B909FB2}" type="datetimeFigureOut">
              <a:rPr lang="en-AU" smtClean="0"/>
              <a:pPr/>
              <a:t>28/04/2016</a:t>
            </a:fld>
            <a:endParaRPr lang="en-AU"/>
          </a:p>
        </p:txBody>
      </p:sp>
      <p:sp>
        <p:nvSpPr>
          <p:cNvPr id="6" name="Footer Placeholder 5"/>
          <p:cNvSpPr>
            <a:spLocks noGrp="1"/>
          </p:cNvSpPr>
          <p:nvPr>
            <p:ph type="ftr" sz="quarter" idx="11"/>
          </p:nvPr>
        </p:nvSpPr>
        <p:spPr/>
        <p:txBody>
          <a:bodyPr/>
          <a:lstStyle>
            <a:lvl1pPr>
              <a:defRPr>
                <a:solidFill>
                  <a:schemeClr val="tx1">
                    <a:lumMod val="75000"/>
                    <a:lumOff val="25000"/>
                  </a:schemeClr>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1">
                    <a:lumMod val="75000"/>
                    <a:lumOff val="25000"/>
                  </a:schemeClr>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128950366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2198681-8D9B-48A7-9C44-DFD48B909FB2}" type="datetimeFigureOut">
              <a:rPr lang="en-AU" smtClean="0"/>
              <a:t>28/04/2016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404D600-6FA2-4CA0-B96B-1FEAD03438AF}" type="slidenum">
              <a:rPr lang="en-AU" smtClean="0"/>
              <a:t>‹#›</a:t>
            </a:fld>
            <a:endParaRPr lang="en-AU"/>
          </a:p>
        </p:txBody>
      </p:sp>
    </p:spTree>
    <p:extLst>
      <p:ext uri="{BB962C8B-B14F-4D97-AF65-F5344CB8AC3E}">
        <p14:creationId xmlns:p14="http://schemas.microsoft.com/office/powerpoint/2010/main" val="3982889480"/>
      </p:ext>
    </p:extLst>
  </p:cSld>
  <p:clrMap bg1="lt1" tx1="dk1" bg2="lt2" tx2="dk2" accent1="accent1" accent2="accent2" accent3="accent3" accent4="accent4" accent5="accent5" accent6="accent6" hlink="hlink" folHlink="folHlink"/>
  <p:sldLayoutIdLst>
    <p:sldLayoutId id="2147483649" r:id="rId1"/>
    <p:sldLayoutId id="2147483672"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accent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accent1">
            <a:alpha val="0"/>
          </a:schemeClr>
        </a:solidFill>
        <a:effectLst/>
      </p:bgPr>
    </p:bg>
    <p:spTree>
      <p:nvGrpSpPr>
        <p:cNvPr id="1" name=""/>
        <p:cNvGrpSpPr/>
        <p:nvPr/>
      </p:nvGrpSpPr>
      <p:grpSpPr>
        <a:xfrm>
          <a:off x="0" y="0"/>
          <a:ext cx="0" cy="0"/>
          <a:chOff x="0" y="0"/>
          <a:chExt cx="0" cy="0"/>
        </a:xfrm>
      </p:grpSpPr>
      <p:sp>
        <p:nvSpPr>
          <p:cNvPr id="7" name="Rectangle 6"/>
          <p:cNvSpPr/>
          <p:nvPr/>
        </p:nvSpPr>
        <p:spPr>
          <a:xfrm>
            <a:off x="0" y="0"/>
            <a:ext cx="9144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en-AU" dirty="0"/>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AU" dirty="0"/>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bg2"/>
                </a:solidFill>
              </a:defRPr>
            </a:lvl1pPr>
          </a:lstStyle>
          <a:p>
            <a:fld id="{F2198681-8D9B-48A7-9C44-DFD48B909FB2}" type="datetimeFigureOut">
              <a:rPr lang="en-AU" smtClean="0"/>
              <a:pPr/>
              <a:t>28/04/2016</a:t>
            </a:fld>
            <a:endParaRPr lang="en-AU"/>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bg2"/>
                </a:solidFill>
              </a:defRPr>
            </a:lvl1pPr>
          </a:lstStyle>
          <a:p>
            <a:endParaRPr lang="en-AU"/>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bg2"/>
                </a:solidFill>
              </a:defRPr>
            </a:lvl1pPr>
          </a:lstStyle>
          <a:p>
            <a:fld id="{C404D600-6FA2-4CA0-B96B-1FEAD03438AF}" type="slidenum">
              <a:rPr lang="en-AU" smtClean="0"/>
              <a:pPr/>
              <a:t>‹#›</a:t>
            </a:fld>
            <a:endParaRPr lang="en-AU"/>
          </a:p>
        </p:txBody>
      </p:sp>
    </p:spTree>
    <p:extLst>
      <p:ext uri="{BB962C8B-B14F-4D97-AF65-F5344CB8AC3E}">
        <p14:creationId xmlns:p14="http://schemas.microsoft.com/office/powerpoint/2010/main" val="39784188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bg2"/>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3568" y="4365104"/>
            <a:ext cx="5326360" cy="864096"/>
          </a:xfrm>
        </p:spPr>
        <p:txBody>
          <a:bodyPr/>
          <a:lstStyle/>
          <a:p>
            <a:pPr algn="l"/>
            <a:r>
              <a:rPr lang="en-AU" dirty="0" smtClean="0"/>
              <a:t>Topic 4</a:t>
            </a:r>
            <a:endParaRPr lang="en-AU" dirty="0"/>
          </a:p>
        </p:txBody>
      </p:sp>
      <p:sp>
        <p:nvSpPr>
          <p:cNvPr id="3" name="Subtitle 2"/>
          <p:cNvSpPr>
            <a:spLocks noGrp="1"/>
          </p:cNvSpPr>
          <p:nvPr>
            <p:ph type="subTitle" idx="1"/>
          </p:nvPr>
        </p:nvSpPr>
        <p:spPr>
          <a:xfrm>
            <a:off x="683568" y="5157192"/>
            <a:ext cx="5328592" cy="1248544"/>
          </a:xfrm>
        </p:spPr>
        <p:txBody>
          <a:bodyPr/>
          <a:lstStyle/>
          <a:p>
            <a:pPr algn="l"/>
            <a:r>
              <a:rPr lang="en-US" dirty="0"/>
              <a:t>What happens on </a:t>
            </a:r>
            <a:r>
              <a:rPr lang="en-US" dirty="0" smtClean="0"/>
              <a:t/>
            </a:r>
            <a:br>
              <a:rPr lang="en-US" dirty="0" smtClean="0"/>
            </a:br>
            <a:r>
              <a:rPr lang="en-US" dirty="0" smtClean="0"/>
              <a:t>election </a:t>
            </a:r>
            <a:r>
              <a:rPr lang="en-US" dirty="0"/>
              <a:t>day?</a:t>
            </a:r>
            <a:endParaRPr lang="en-AU" dirty="0"/>
          </a:p>
        </p:txBody>
      </p:sp>
    </p:spTree>
    <p:extLst>
      <p:ext uri="{BB962C8B-B14F-4D97-AF65-F5344CB8AC3E}">
        <p14:creationId xmlns:p14="http://schemas.microsoft.com/office/powerpoint/2010/main" val="4127512479"/>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395536" y="5301208"/>
            <a:ext cx="8280920" cy="1260140"/>
          </a:xfrm>
        </p:spPr>
        <p:txBody>
          <a:bodyPr>
            <a:normAutofit/>
          </a:bodyPr>
          <a:lstStyle/>
          <a:p>
            <a:pPr marL="0" indent="0" algn="ctr">
              <a:buNone/>
            </a:pPr>
            <a:r>
              <a:rPr lang="en-US" dirty="0" smtClean="0"/>
              <a:t>8. Fill </a:t>
            </a:r>
            <a:r>
              <a:rPr lang="en-US" dirty="0"/>
              <a:t>in the ballot papers - follow </a:t>
            </a:r>
            <a:endParaRPr lang="en-US" dirty="0" smtClean="0"/>
          </a:p>
          <a:p>
            <a:pPr marL="0" indent="0" algn="ctr">
              <a:buNone/>
            </a:pPr>
            <a:r>
              <a:rPr lang="en-US" dirty="0" smtClean="0"/>
              <a:t>the </a:t>
            </a:r>
            <a:r>
              <a:rPr lang="en-US" dirty="0"/>
              <a:t>instructions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115616" y="750954"/>
            <a:ext cx="6678234" cy="4452156"/>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8638" y="5189465"/>
            <a:ext cx="6490433" cy="1224136"/>
          </a:xfrm>
        </p:spPr>
        <p:txBody>
          <a:bodyPr>
            <a:normAutofit/>
          </a:bodyPr>
          <a:lstStyle/>
          <a:p>
            <a:pPr marL="0" indent="0" algn="ctr">
              <a:buNone/>
            </a:pPr>
            <a:r>
              <a:rPr lang="en-US" dirty="0" smtClean="0"/>
              <a:t>9. Fold </a:t>
            </a:r>
            <a:r>
              <a:rPr lang="en-US" dirty="0"/>
              <a:t>the ballot papers, put them in the ballot boxes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382844" y="836712"/>
            <a:ext cx="6461914" cy="4298712"/>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26783" y="5805264"/>
            <a:ext cx="6490433" cy="710166"/>
          </a:xfrm>
        </p:spPr>
        <p:txBody>
          <a:bodyPr>
            <a:normAutofit/>
          </a:bodyPr>
          <a:lstStyle/>
          <a:p>
            <a:pPr marL="0" indent="0" algn="ctr">
              <a:buNone/>
            </a:pPr>
            <a:r>
              <a:rPr lang="en-US" dirty="0" smtClean="0"/>
              <a:t>10. Community </a:t>
            </a:r>
            <a:r>
              <a:rPr lang="en-US" dirty="0"/>
              <a:t>Events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80566" y="935799"/>
            <a:ext cx="5866469" cy="4581433"/>
          </a:xfrm>
          <a:prstGeom prst="rect">
            <a:avLst/>
          </a:prstGeom>
        </p:spPr>
      </p:pic>
    </p:spTree>
    <p:extLst>
      <p:ext uri="{BB962C8B-B14F-4D97-AF65-F5344CB8AC3E}">
        <p14:creationId xmlns:p14="http://schemas.microsoft.com/office/powerpoint/2010/main" val="3784653978"/>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3528" y="5589240"/>
            <a:ext cx="8229600" cy="1143000"/>
          </a:xfrm>
        </p:spPr>
        <p:txBody>
          <a:bodyPr>
            <a:normAutofit/>
          </a:bodyPr>
          <a:lstStyle/>
          <a:p>
            <a:pPr algn="ctr"/>
            <a:r>
              <a:rPr lang="en-US" dirty="0"/>
              <a:t>You can ask for help at any </a:t>
            </a:r>
            <a:r>
              <a:rPr lang="en-US" dirty="0" smtClean="0"/>
              <a:t>time</a:t>
            </a:r>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pic>
        <p:nvPicPr>
          <p:cNvPr id="6" name="Picture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99592" y="1011683"/>
            <a:ext cx="6984776" cy="4646985"/>
          </a:xfrm>
          <a:prstGeom prst="rect">
            <a:avLst/>
          </a:prstGeom>
          <a:noFill/>
          <a:ln>
            <a:noFill/>
          </a:ln>
        </p:spPr>
      </p:pic>
    </p:spTree>
    <p:extLst>
      <p:ext uri="{BB962C8B-B14F-4D97-AF65-F5344CB8AC3E}">
        <p14:creationId xmlns:p14="http://schemas.microsoft.com/office/powerpoint/2010/main" val="251156153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4941168"/>
            <a:ext cx="8229600" cy="1184995"/>
          </a:xfrm>
        </p:spPr>
        <p:txBody>
          <a:bodyPr/>
          <a:lstStyle/>
          <a:p>
            <a:pPr marL="0" indent="0">
              <a:buNone/>
            </a:pPr>
            <a:r>
              <a:rPr lang="en-AU" dirty="0">
                <a:solidFill>
                  <a:prstClr val="white">
                    <a:lumMod val="95000"/>
                  </a:prstClr>
                </a:solidFill>
              </a:rPr>
              <a:t>Optional Activity: </a:t>
            </a:r>
            <a:endParaRPr lang="en-AU" dirty="0" smtClean="0">
              <a:solidFill>
                <a:prstClr val="white">
                  <a:lumMod val="95000"/>
                </a:prstClr>
              </a:solidFill>
            </a:endParaRPr>
          </a:p>
          <a:p>
            <a:pPr marL="0" indent="0">
              <a:buNone/>
            </a:pPr>
            <a:r>
              <a:rPr lang="en-AU" dirty="0" smtClean="0">
                <a:solidFill>
                  <a:prstClr val="white">
                    <a:lumMod val="95000"/>
                  </a:prstClr>
                </a:solidFill>
              </a:rPr>
              <a:t>Election </a:t>
            </a:r>
            <a:r>
              <a:rPr lang="en-AU" dirty="0">
                <a:solidFill>
                  <a:prstClr val="white">
                    <a:lumMod val="95000"/>
                  </a:prstClr>
                </a:solidFill>
              </a:rPr>
              <a:t>Day Timeline</a:t>
            </a:r>
          </a:p>
          <a:p>
            <a:endParaRPr lang="en-AU"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Tree>
    <p:extLst>
      <p:ext uri="{BB962C8B-B14F-4D97-AF65-F5344CB8AC3E}">
        <p14:creationId xmlns:p14="http://schemas.microsoft.com/office/powerpoint/2010/main" val="73777550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7" name="Title 1"/>
          <p:cNvSpPr txBox="1">
            <a:spLocks/>
          </p:cNvSpPr>
          <p:nvPr/>
        </p:nvSpPr>
        <p:spPr>
          <a:xfrm>
            <a:off x="688482" y="908720"/>
            <a:ext cx="7772400" cy="1181993"/>
          </a:xfrm>
          <a:prstGeom prst="rect">
            <a:avLst/>
          </a:prstGeom>
        </p:spPr>
        <p:txBody>
          <a:bodyPr vert="horz" lIns="91440" tIns="45720" rIns="91440" bIns="45720" rtlCol="0" anchor="ctr">
            <a:normAutofit fontScale="75000" lnSpcReduction="20000"/>
          </a:bodyPr>
          <a:lstStyle>
            <a:lvl1pPr algn="l" defTabSz="914400" rtl="0" eaLnBrk="1" latinLnBrk="0" hangingPunct="1">
              <a:spcBef>
                <a:spcPct val="0"/>
              </a:spcBef>
              <a:buNone/>
              <a:defRPr sz="4000" kern="1200">
                <a:solidFill>
                  <a:schemeClr val="bg1"/>
                </a:solidFill>
                <a:latin typeface="+mj-lt"/>
                <a:ea typeface="+mj-ea"/>
                <a:cs typeface="+mj-cs"/>
              </a:defRPr>
            </a:lvl1pPr>
          </a:lstStyle>
          <a:p>
            <a:r>
              <a:rPr lang="en-US" dirty="0" smtClean="0"/>
              <a:t>Conclusion </a:t>
            </a:r>
            <a:br>
              <a:rPr lang="en-US" dirty="0" smtClean="0"/>
            </a:br>
            <a:r>
              <a:rPr lang="en-AU" sz="3100" dirty="0" smtClean="0"/>
              <a:t>Topic 4: What happens on election day?</a:t>
            </a:r>
            <a:r>
              <a:rPr lang="en-AU" dirty="0" smtClean="0"/>
              <a:t/>
            </a:r>
            <a:br>
              <a:rPr lang="en-AU" dirty="0" smtClean="0"/>
            </a:br>
            <a:endParaRPr lang="en-AU" dirty="0"/>
          </a:p>
        </p:txBody>
      </p:sp>
      <p:sp>
        <p:nvSpPr>
          <p:cNvPr id="8" name="TextBox 7"/>
          <p:cNvSpPr txBox="1"/>
          <p:nvPr/>
        </p:nvSpPr>
        <p:spPr>
          <a:xfrm>
            <a:off x="1475656" y="2326399"/>
            <a:ext cx="6336704" cy="3077766"/>
          </a:xfrm>
          <a:prstGeom prst="rect">
            <a:avLst/>
          </a:prstGeom>
          <a:noFill/>
        </p:spPr>
        <p:txBody>
          <a:bodyPr wrap="square" rtlCol="0">
            <a:spAutoFit/>
          </a:bodyPr>
          <a:lstStyle/>
          <a:p>
            <a:pPr algn="ctr"/>
            <a:r>
              <a:rPr lang="en-AU" sz="4000" dirty="0" smtClean="0">
                <a:solidFill>
                  <a:schemeClr val="bg1"/>
                </a:solidFill>
              </a:rPr>
              <a:t>Question?</a:t>
            </a:r>
          </a:p>
          <a:p>
            <a:pPr algn="ctr"/>
            <a:endParaRPr lang="en-AU" sz="2800" dirty="0">
              <a:solidFill>
                <a:schemeClr val="bg1"/>
              </a:solidFill>
            </a:endParaRPr>
          </a:p>
          <a:p>
            <a:pPr algn="ctr">
              <a:lnSpc>
                <a:spcPct val="150000"/>
              </a:lnSpc>
            </a:pPr>
            <a:r>
              <a:rPr lang="en-AU" sz="2800" dirty="0" smtClean="0">
                <a:solidFill>
                  <a:schemeClr val="bg1"/>
                </a:solidFill>
              </a:rPr>
              <a:t>Visit </a:t>
            </a:r>
            <a:r>
              <a:rPr lang="en-AU" sz="2800" b="1" u="sng" dirty="0" smtClean="0">
                <a:solidFill>
                  <a:schemeClr val="bg1"/>
                </a:solidFill>
              </a:rPr>
              <a:t>www.aec.gov.au</a:t>
            </a:r>
          </a:p>
          <a:p>
            <a:pPr algn="ctr">
              <a:lnSpc>
                <a:spcPct val="150000"/>
              </a:lnSpc>
            </a:pPr>
            <a:r>
              <a:rPr lang="en-AU" sz="2800" dirty="0" smtClean="0">
                <a:solidFill>
                  <a:schemeClr val="bg1"/>
                </a:solidFill>
              </a:rPr>
              <a:t>or</a:t>
            </a:r>
          </a:p>
          <a:p>
            <a:pPr algn="ctr">
              <a:lnSpc>
                <a:spcPct val="150000"/>
              </a:lnSpc>
            </a:pPr>
            <a:r>
              <a:rPr lang="en-AU" sz="2800" dirty="0" smtClean="0">
                <a:solidFill>
                  <a:schemeClr val="bg1"/>
                </a:solidFill>
              </a:rPr>
              <a:t>Phone </a:t>
            </a:r>
            <a:r>
              <a:rPr lang="en-AU" sz="2800" b="1" u="sng" dirty="0" smtClean="0">
                <a:solidFill>
                  <a:schemeClr val="bg1"/>
                </a:solidFill>
              </a:rPr>
              <a:t>13 23 26</a:t>
            </a:r>
          </a:p>
        </p:txBody>
      </p:sp>
      <p:pic>
        <p:nvPicPr>
          <p:cNvPr id="9" name="Picture 8"/>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58115" y="5589239"/>
            <a:ext cx="2371785" cy="504057"/>
          </a:xfrm>
          <a:prstGeom prst="rect">
            <a:avLst/>
          </a:prstGeom>
        </p:spPr>
      </p:pic>
    </p:spTree>
    <p:extLst>
      <p:ext uri="{BB962C8B-B14F-4D97-AF65-F5344CB8AC3E}">
        <p14:creationId xmlns:p14="http://schemas.microsoft.com/office/powerpoint/2010/main" val="1330824765"/>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rgbClr val="6E267B"/>
        </a:solidFill>
        <a:effectLst/>
      </p:bgPr>
    </p:bg>
    <p:spTree>
      <p:nvGrpSpPr>
        <p:cNvPr id="1" name=""/>
        <p:cNvGrpSpPr/>
        <p:nvPr/>
      </p:nvGrpSpPr>
      <p:grpSpPr>
        <a:xfrm>
          <a:off x="0" y="0"/>
          <a:ext cx="0" cy="0"/>
          <a:chOff x="0" y="0"/>
          <a:chExt cx="0" cy="0"/>
        </a:xfrm>
      </p:grpSpPr>
      <p:sp>
        <p:nvSpPr>
          <p:cNvPr id="6" name="Subtitle 4"/>
          <p:cNvSpPr txBox="1">
            <a:spLocks/>
          </p:cNvSpPr>
          <p:nvPr/>
        </p:nvSpPr>
        <p:spPr>
          <a:xfrm>
            <a:off x="755576" y="1772816"/>
            <a:ext cx="7704856" cy="4320480"/>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tx1">
                    <a:lumMod val="75000"/>
                    <a:lumOff val="25000"/>
                  </a:schemeClr>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lumMod val="75000"/>
                    <a:lumOff val="25000"/>
                  </a:schemeClr>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lumMod val="75000"/>
                    <a:lumOff val="25000"/>
                  </a:schemeClr>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lumMod val="75000"/>
                    <a:lumOff val="25000"/>
                  </a:schemeClr>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457200" indent="-457200"/>
            <a:r>
              <a:rPr lang="en-AU" sz="1800" dirty="0" smtClean="0">
                <a:solidFill>
                  <a:schemeClr val="bg1"/>
                </a:solidFill>
              </a:rPr>
              <a:t>This presentation has been developed by the AEC to help communities understand the electoral system and the important part played by each voter.</a:t>
            </a:r>
          </a:p>
          <a:p>
            <a:endParaRPr lang="en-AU" sz="1800" dirty="0" smtClean="0">
              <a:solidFill>
                <a:schemeClr val="bg1"/>
              </a:solidFill>
            </a:endParaRPr>
          </a:p>
          <a:p>
            <a:pPr marL="457200" indent="-457200"/>
            <a:r>
              <a:rPr lang="en-AU" sz="1800" dirty="0" smtClean="0">
                <a:solidFill>
                  <a:schemeClr val="bg1"/>
                </a:solidFill>
              </a:rPr>
              <a:t>The person presenting the information does not work for the AEC or represent the AEC.</a:t>
            </a:r>
          </a:p>
          <a:p>
            <a:endParaRPr lang="en-AU" sz="1800" dirty="0" smtClean="0">
              <a:solidFill>
                <a:schemeClr val="bg1"/>
              </a:solidFill>
            </a:endParaRPr>
          </a:p>
          <a:p>
            <a:pPr marL="457200" indent="-457200"/>
            <a:r>
              <a:rPr lang="en-AU" sz="1800" dirty="0" smtClean="0">
                <a:solidFill>
                  <a:schemeClr val="bg1"/>
                </a:solidFill>
              </a:rPr>
              <a:t>Any views expressed by the presenter during this session do not necessarily reflect those of the AEC.</a:t>
            </a:r>
          </a:p>
          <a:p>
            <a:endParaRPr lang="en-AU" sz="1800" dirty="0" smtClean="0">
              <a:solidFill>
                <a:schemeClr val="bg1"/>
              </a:solidFill>
            </a:endParaRPr>
          </a:p>
          <a:p>
            <a:pPr marL="457200" indent="-457200"/>
            <a:r>
              <a:rPr lang="en-AU" sz="1800" dirty="0" smtClean="0">
                <a:solidFill>
                  <a:schemeClr val="bg1"/>
                </a:solidFill>
              </a:rPr>
              <a:t>For more information, go to the AEC’s website or ring 13 23 26</a:t>
            </a:r>
          </a:p>
          <a:p>
            <a:endParaRPr lang="en-AU" sz="1800" dirty="0">
              <a:solidFill>
                <a:schemeClr val="bg1"/>
              </a:solidFill>
            </a:endParaRPr>
          </a:p>
        </p:txBody>
      </p:sp>
      <p:sp>
        <p:nvSpPr>
          <p:cNvPr id="7" name="Title 1"/>
          <p:cNvSpPr>
            <a:spLocks noGrp="1"/>
          </p:cNvSpPr>
          <p:nvPr>
            <p:ph type="ctrTitle"/>
          </p:nvPr>
        </p:nvSpPr>
        <p:spPr>
          <a:xfrm>
            <a:off x="661382" y="302791"/>
            <a:ext cx="7772400" cy="1470025"/>
          </a:xfrm>
        </p:spPr>
        <p:txBody>
          <a:bodyPr/>
          <a:lstStyle/>
          <a:p>
            <a:pPr algn="l"/>
            <a:r>
              <a:rPr lang="en-AU" sz="4000" dirty="0" smtClean="0">
                <a:solidFill>
                  <a:schemeClr val="bg1"/>
                </a:solidFill>
              </a:rPr>
              <a:t>Introduction</a:t>
            </a:r>
            <a:endParaRPr lang="en-AU" dirty="0">
              <a:solidFill>
                <a:schemeClr val="bg1"/>
              </a:solidFill>
            </a:endParaRPr>
          </a:p>
        </p:txBody>
      </p:sp>
    </p:spTree>
    <p:extLst>
      <p:ext uri="{BB962C8B-B14F-4D97-AF65-F5344CB8AC3E}">
        <p14:creationId xmlns:p14="http://schemas.microsoft.com/office/powerpoint/2010/main" val="2014943987"/>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54775" y="5013176"/>
            <a:ext cx="6490433" cy="964021"/>
          </a:xfrm>
        </p:spPr>
        <p:txBody>
          <a:bodyPr>
            <a:normAutofit/>
          </a:bodyPr>
          <a:lstStyle/>
          <a:p>
            <a:pPr marL="457200" indent="-457200" algn="ctr">
              <a:buFont typeface="+mj-lt"/>
              <a:buAutoNum type="arabicPeriod"/>
            </a:pPr>
            <a:r>
              <a:rPr lang="en-US" dirty="0"/>
              <a:t>Arrive at the polling place</a:t>
            </a:r>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643264" y="949529"/>
            <a:ext cx="5825440" cy="3883627"/>
          </a:xfrm>
          <a:prstGeom prst="rect">
            <a:avLst/>
          </a:prstGeom>
        </p:spPr>
      </p:pic>
    </p:spTree>
    <p:extLst>
      <p:ext uri="{BB962C8B-B14F-4D97-AF65-F5344CB8AC3E}">
        <p14:creationId xmlns:p14="http://schemas.microsoft.com/office/powerpoint/2010/main" val="1430631860"/>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797377" y="5123666"/>
            <a:ext cx="7632848" cy="950977"/>
          </a:xfrm>
        </p:spPr>
        <p:txBody>
          <a:bodyPr>
            <a:normAutofit/>
          </a:bodyPr>
          <a:lstStyle/>
          <a:p>
            <a:pPr marL="0" indent="0" algn="ctr">
              <a:buNone/>
            </a:pPr>
            <a:r>
              <a:rPr lang="en-US" dirty="0" smtClean="0"/>
              <a:t>2. You </a:t>
            </a:r>
            <a:r>
              <a:rPr lang="en-US" dirty="0"/>
              <a:t>may be offered how-to-vote cards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47664" y="1124744"/>
            <a:ext cx="6408712" cy="3607190"/>
          </a:xfrm>
          <a:prstGeom prst="rect">
            <a:avLst/>
          </a:prstGeom>
        </p:spPr>
      </p:pic>
    </p:spTree>
    <p:extLst>
      <p:ext uri="{BB962C8B-B14F-4D97-AF65-F5344CB8AC3E}">
        <p14:creationId xmlns:p14="http://schemas.microsoft.com/office/powerpoint/2010/main" val="3128323313"/>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368584" y="5599155"/>
            <a:ext cx="6490433" cy="836181"/>
          </a:xfrm>
        </p:spPr>
        <p:txBody>
          <a:bodyPr>
            <a:normAutofit/>
          </a:bodyPr>
          <a:lstStyle/>
          <a:p>
            <a:pPr marL="0" indent="0" algn="ctr">
              <a:buNone/>
            </a:pPr>
            <a:r>
              <a:rPr lang="en-US" dirty="0" smtClean="0"/>
              <a:t>3. You </a:t>
            </a:r>
            <a:r>
              <a:rPr lang="en-US" dirty="0"/>
              <a:t>may need to line up</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prstClr val="white"/>
                </a:solidFill>
              </a:rPr>
              <a:t>Topic 4: What happens on election day?</a:t>
            </a:r>
            <a:endParaRPr lang="en-AU" sz="1600" dirty="0">
              <a:solidFill>
                <a:prstClr val="white"/>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800" dirty="0">
              <a:solidFill>
                <a:prstClr val="white"/>
              </a:solidFill>
            </a:endParaRPr>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Font typeface="Arial" panose="020B0604020202020204" pitchFamily="34" charset="0"/>
              <a:buNone/>
            </a:pPr>
            <a:endParaRPr lang="en-US" sz="2400" dirty="0">
              <a:solidFill>
                <a:prstClr val="white"/>
              </a:solidFill>
            </a:endParaRPr>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604459" y="787276"/>
            <a:ext cx="6336704" cy="4228694"/>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249182" y="5805264"/>
            <a:ext cx="6490433" cy="638159"/>
          </a:xfrm>
        </p:spPr>
        <p:txBody>
          <a:bodyPr>
            <a:normAutofit/>
          </a:bodyPr>
          <a:lstStyle/>
          <a:p>
            <a:pPr marL="0" indent="0" algn="ctr">
              <a:buNone/>
            </a:pPr>
            <a:r>
              <a:rPr lang="en-US" dirty="0" smtClean="0"/>
              <a:t>4. Go to the issuing table</a:t>
            </a: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85409" y="764704"/>
            <a:ext cx="7056784" cy="4698634"/>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65594" y="5599155"/>
            <a:ext cx="6490433" cy="829328"/>
          </a:xfrm>
        </p:spPr>
        <p:txBody>
          <a:bodyPr>
            <a:normAutofit/>
          </a:bodyPr>
          <a:lstStyle/>
          <a:p>
            <a:pPr marL="0" indent="0" algn="ctr">
              <a:buNone/>
            </a:pPr>
            <a:r>
              <a:rPr lang="en-US" dirty="0"/>
              <a:t>5</a:t>
            </a:r>
            <a:r>
              <a:rPr lang="en-US" dirty="0" smtClean="0"/>
              <a:t>. Answer </a:t>
            </a:r>
            <a:r>
              <a:rPr lang="en-US" dirty="0"/>
              <a:t>three questions</a:t>
            </a:r>
          </a:p>
          <a:p>
            <a:pPr marL="0" indent="0" algn="ctr">
              <a:buNone/>
            </a:pPr>
            <a:endParaRPr lang="en-US"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11178" y="1038113"/>
            <a:ext cx="6605246" cy="4392488"/>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859294" y="5547994"/>
            <a:ext cx="7488832" cy="764173"/>
          </a:xfrm>
        </p:spPr>
        <p:txBody>
          <a:bodyPr>
            <a:normAutofit/>
          </a:bodyPr>
          <a:lstStyle/>
          <a:p>
            <a:pPr marL="0" indent="0" algn="ctr">
              <a:buNone/>
            </a:pPr>
            <a:r>
              <a:rPr lang="en-US" dirty="0" smtClean="0"/>
              <a:t>6. You </a:t>
            </a:r>
            <a:r>
              <a:rPr lang="en-US" dirty="0"/>
              <a:t>will be given two ballot papers</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403648" y="913330"/>
            <a:ext cx="6740884" cy="4488298"/>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1187624" y="5625245"/>
            <a:ext cx="6490433" cy="900100"/>
          </a:xfrm>
        </p:spPr>
        <p:txBody>
          <a:bodyPr>
            <a:normAutofit/>
          </a:bodyPr>
          <a:lstStyle/>
          <a:p>
            <a:pPr marL="0" indent="0" algn="ctr">
              <a:buNone/>
            </a:pPr>
            <a:r>
              <a:rPr lang="en-US" dirty="0" smtClean="0"/>
              <a:t>7. Go </a:t>
            </a:r>
            <a:r>
              <a:rPr lang="en-US" dirty="0"/>
              <a:t>to a voting screen</a:t>
            </a:r>
          </a:p>
          <a:p>
            <a:pPr marL="0" indent="0">
              <a:buNone/>
            </a:pPr>
            <a:endParaRPr lang="en-US" sz="2400" dirty="0"/>
          </a:p>
        </p:txBody>
      </p:sp>
      <p:sp>
        <p:nvSpPr>
          <p:cNvPr id="4" name="TextBox 3"/>
          <p:cNvSpPr txBox="1"/>
          <p:nvPr/>
        </p:nvSpPr>
        <p:spPr>
          <a:xfrm>
            <a:off x="3851920" y="196410"/>
            <a:ext cx="4968552" cy="338554"/>
          </a:xfrm>
          <a:prstGeom prst="rect">
            <a:avLst/>
          </a:prstGeom>
          <a:noFill/>
        </p:spPr>
        <p:txBody>
          <a:bodyPr wrap="square" rtlCol="0">
            <a:spAutoFit/>
          </a:bodyPr>
          <a:lstStyle/>
          <a:p>
            <a:pPr algn="r"/>
            <a:r>
              <a:rPr lang="en-AU" sz="1600" dirty="0" smtClean="0">
                <a:solidFill>
                  <a:schemeClr val="bg1"/>
                </a:solidFill>
              </a:rPr>
              <a:t>Topic 4: What happens on election day?</a:t>
            </a:r>
            <a:endParaRPr lang="en-AU" sz="1600" dirty="0">
              <a:solidFill>
                <a:schemeClr val="bg1"/>
              </a:solidFill>
            </a:endParaRPr>
          </a:p>
        </p:txBody>
      </p:sp>
      <p:sp>
        <p:nvSpPr>
          <p:cNvPr id="5" name="Content Placeholder 2"/>
          <p:cNvSpPr txBox="1">
            <a:spLocks/>
          </p:cNvSpPr>
          <p:nvPr/>
        </p:nvSpPr>
        <p:spPr>
          <a:xfrm>
            <a:off x="3119635" y="4833156"/>
            <a:ext cx="2988332" cy="792088"/>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800" dirty="0"/>
          </a:p>
        </p:txBody>
      </p:sp>
      <p:sp>
        <p:nvSpPr>
          <p:cNvPr id="7" name="Content Placeholder 2"/>
          <p:cNvSpPr txBox="1">
            <a:spLocks/>
          </p:cNvSpPr>
          <p:nvPr/>
        </p:nvSpPr>
        <p:spPr>
          <a:xfrm>
            <a:off x="6327630" y="4807066"/>
            <a:ext cx="2232248" cy="792089"/>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anose="020B0604020202020204" pitchFamily="34" charset="0"/>
              <a:buChar char="•"/>
              <a:defRPr sz="3200" kern="1200">
                <a:solidFill>
                  <a:schemeClr val="bg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bg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bg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bg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a:lstStyle>
          <a:p>
            <a:pPr marL="0" indent="0">
              <a:buNone/>
            </a:pPr>
            <a:endParaRPr lang="en-US" sz="2400"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09445" y="956726"/>
            <a:ext cx="6408712" cy="4272474"/>
          </a:xfrm>
          <a:prstGeom prst="rect">
            <a:avLst/>
          </a:prstGeom>
        </p:spPr>
      </p:pic>
    </p:spTree>
    <p:extLst>
      <p:ext uri="{BB962C8B-B14F-4D97-AF65-F5344CB8AC3E}">
        <p14:creationId xmlns:p14="http://schemas.microsoft.com/office/powerpoint/2010/main" val="1618053999"/>
      </p:ext>
    </p:extLst>
  </p:cSld>
  <p:clrMapOvr>
    <a:masterClrMapping/>
  </p:clrMapOvr>
  <p:timing>
    <p:tnLst>
      <p:par>
        <p:cTn id="1" dur="indefinite" restart="never" nodeType="tmRoot"/>
      </p:par>
    </p:tnLst>
  </p:timing>
</p:sld>
</file>

<file path=ppt/theme/theme1.xml><?xml version="1.0" encoding="utf-8"?>
<a:theme xmlns:a="http://schemas.openxmlformats.org/drawingml/2006/main" name="PowerPoint templat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Office Theme">
  <a:themeElements>
    <a:clrScheme name="AEC">
      <a:dk1>
        <a:sysClr val="windowText" lastClr="000000"/>
      </a:dk1>
      <a:lt1>
        <a:sysClr val="window" lastClr="FFFFFF"/>
      </a:lt1>
      <a:dk2>
        <a:srgbClr val="0098DB"/>
      </a:dk2>
      <a:lt2>
        <a:srgbClr val="FFFFFF"/>
      </a:lt2>
      <a:accent1>
        <a:srgbClr val="6E267B"/>
      </a:accent1>
      <a:accent2>
        <a:srgbClr val="69BE28"/>
      </a:accent2>
      <a:accent3>
        <a:srgbClr val="A71056"/>
      </a:accent3>
      <a:accent4>
        <a:srgbClr val="0098DB"/>
      </a:accent4>
      <a:accent5>
        <a:srgbClr val="003591"/>
      </a:accent5>
      <a:accent6>
        <a:srgbClr val="00B2A9"/>
      </a:accent6>
      <a:hlink>
        <a:srgbClr val="003591"/>
      </a:hlink>
      <a:folHlink>
        <a:srgbClr val="FF6319"/>
      </a:folHlink>
    </a:clrScheme>
    <a:fontScheme name="AEC">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860</TotalTime>
  <Words>1058</Words>
  <Application>Microsoft Office PowerPoint</Application>
  <PresentationFormat>On-screen Show (4:3)</PresentationFormat>
  <Paragraphs>115</Paragraphs>
  <Slides>15</Slides>
  <Notes>15</Notes>
  <HiddenSlides>0</HiddenSlides>
  <MMClips>0</MMClips>
  <ScaleCrop>false</ScaleCrop>
  <HeadingPairs>
    <vt:vector size="4" baseType="variant">
      <vt:variant>
        <vt:lpstr>Theme</vt:lpstr>
      </vt:variant>
      <vt:variant>
        <vt:i4>2</vt:i4>
      </vt:variant>
      <vt:variant>
        <vt:lpstr>Slide Titles</vt:lpstr>
      </vt:variant>
      <vt:variant>
        <vt:i4>15</vt:i4>
      </vt:variant>
    </vt:vector>
  </HeadingPairs>
  <TitlesOfParts>
    <vt:vector size="17" baseType="lpstr">
      <vt:lpstr>PowerPoint template</vt:lpstr>
      <vt:lpstr>1_Office Theme</vt:lpstr>
      <vt:lpstr>Topic 4</vt:lpstr>
      <vt:lpstr>Introduction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You can ask for help at any time</vt:lpstr>
      <vt:lpstr>PowerPoint Presentation</vt:lpstr>
      <vt:lpstr>PowerPoint Presentation</vt:lpstr>
    </vt:vector>
  </TitlesOfParts>
  <Company>Australian Electoral Commission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Welcome to this Electoral Information Session</dc:title>
  <dc:creator>Erin Greenwood</dc:creator>
  <cp:lastModifiedBy>Glen Howard</cp:lastModifiedBy>
  <cp:revision>60</cp:revision>
  <dcterms:created xsi:type="dcterms:W3CDTF">2016-04-11T04:39:26Z</dcterms:created>
  <dcterms:modified xsi:type="dcterms:W3CDTF">2016-04-28T05:55:28Z</dcterms:modified>
</cp:coreProperties>
</file>