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64" r:id="rId3"/>
    <p:sldId id="257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26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69029" autoAdjust="0"/>
  </p:normalViewPr>
  <p:slideViewPr>
    <p:cSldViewPr>
      <p:cViewPr varScale="1">
        <p:scale>
          <a:sx n="63" d="100"/>
          <a:sy n="63" d="100"/>
        </p:scale>
        <p:origin x="181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F2AF0-4DBE-4197-AD37-CC2E6FFB6312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A9044-4751-44CF-92A0-74E658E698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71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topic will tell you all about your responsibility to enrol and vote in federal elections.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0901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concludes Topic 2.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950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400" i="0" baseline="0" dirty="0" smtClean="0"/>
              <a:t>This presentation was developed by the Australian Electoral Commission, or AEC.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400" i="0" baseline="0" dirty="0" smtClean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AEC is responsible for: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delivering federal elections and referendums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maintaining the Commonwealth electoral roll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electoral information and 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education programs.</a:t>
            </a:r>
            <a:endParaRPr lang="en-AU" sz="1400" i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400" i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400" i="0" baseline="0" dirty="0" smtClean="0"/>
              <a:t>I do not work for the AEC, and I do not represent the AEC.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400" i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400" i="0" baseline="0" dirty="0" smtClean="0"/>
              <a:t>Any opinions I express are my own, and do not necessarily reflect those of the AEC.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40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2960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Australian citizens aged 18 years and over are required to vote. It is the law.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vote you must be enrolled on the Electoral Roll.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878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18 years and over and an Australian citizen you </a:t>
            </a:r>
            <a:r>
              <a:rPr lang="en-A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must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enrol to vote.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dirty="0" smtClean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16 or 17, you can enrol now so that you’ll be ready to vote at the first election after your 18</a:t>
            </a:r>
            <a:r>
              <a:rPr lang="en-A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birthday.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4339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eligible to vote you must be enrolled.</a:t>
            </a:r>
          </a:p>
          <a:p>
            <a:endParaRPr lang="en-US" dirty="0" smtClean="0"/>
          </a:p>
          <a:p>
            <a:r>
              <a:rPr lang="en-US" dirty="0" smtClean="0"/>
              <a:t>If you</a:t>
            </a:r>
            <a:r>
              <a:rPr lang="en-US" baseline="0" dirty="0" smtClean="0"/>
              <a:t> have </a:t>
            </a:r>
            <a:r>
              <a:rPr lang="en-US" dirty="0" smtClean="0"/>
              <a:t>never enrolled, you can do it now and you won’t be fined.</a:t>
            </a:r>
          </a:p>
          <a:p>
            <a:endParaRPr lang="en-US" dirty="0" smtClean="0"/>
          </a:p>
          <a:p>
            <a:r>
              <a:rPr lang="en-US" dirty="0" smtClean="0"/>
              <a:t>If you are not sure whether you are enrolled to vote you can check on the Australian Electoral Commission website.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5926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Enrolling to vote is quick and easy</a:t>
            </a:r>
            <a:b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enrol by filling in an enrolment form, either online or a paper version of the form.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Paper enrolment</a:t>
            </a:r>
            <a:r>
              <a:rPr lang="en-A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forms are available from </a:t>
            </a:r>
            <a:r>
              <a:rPr lang="en-AU" sz="1200" b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 </a:t>
            </a:r>
            <a:r>
              <a:rPr lang="en-AU" sz="1200" b="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Australian </a:t>
            </a:r>
            <a:r>
              <a:rPr lang="en-A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Electoral Commission office.</a:t>
            </a:r>
            <a:endParaRPr lang="en-AU" sz="1200" b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9093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important that the Electoral Roll is up-to-date before each election so everyone who is eligible to vote is able to do so.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change your address or your name, you must let the Australian Electoral Commission know. You can do this quickly and easily on their website.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on the Electoral Roll and you do not vote, you </a:t>
            </a:r>
            <a:r>
              <a:rPr lang="en-A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receive a letter from the AEC and you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 receive a fine.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62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Australian citizens aged 18 years and over have to vote. It is the law.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220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good time to run the optional activity ‘check your enrolment and enrolment details’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instructions and resources are provided on the website at www.aec.gov.au/community 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349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630019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5326360" cy="16586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53285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664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510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5944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4781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26" name="Picture 2" title="Australian Electoral Commission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07" y="476672"/>
            <a:ext cx="2304293" cy="5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314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2096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179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025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3065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811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944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8199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848872" cy="388843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25964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8407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575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619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242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9342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772400" cy="1470025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280920" cy="3888432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3257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884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9419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326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30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50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8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41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365104"/>
            <a:ext cx="5326360" cy="108012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Topic 2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5301208"/>
            <a:ext cx="5328592" cy="744488"/>
          </a:xfrm>
        </p:spPr>
        <p:txBody>
          <a:bodyPr/>
          <a:lstStyle/>
          <a:p>
            <a:pPr algn="l"/>
            <a:r>
              <a:rPr lang="en-US" dirty="0"/>
              <a:t>Do I have to </a:t>
            </a:r>
            <a:r>
              <a:rPr lang="en-US" dirty="0" err="1" smtClean="0"/>
              <a:t>enrol</a:t>
            </a:r>
            <a:r>
              <a:rPr lang="en-US" dirty="0" smtClean="0"/>
              <a:t> </a:t>
            </a:r>
            <a:r>
              <a:rPr lang="en-US" dirty="0"/>
              <a:t>and vote?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9219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8482" y="908720"/>
            <a:ext cx="7772400" cy="1181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Conclusion </a:t>
            </a:r>
            <a:br>
              <a:rPr lang="en-US" dirty="0" smtClean="0"/>
            </a:br>
            <a:r>
              <a:rPr lang="en-AU" sz="3100" dirty="0" smtClean="0"/>
              <a:t>Topic 2: Do I have to enrol and vote?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326399"/>
            <a:ext cx="633670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 smtClean="0">
                <a:solidFill>
                  <a:schemeClr val="bg1"/>
                </a:solidFill>
              </a:rPr>
              <a:t>Question?</a:t>
            </a:r>
          </a:p>
          <a:p>
            <a:pPr algn="ctr"/>
            <a:endParaRPr lang="en-AU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Visit </a:t>
            </a:r>
            <a:r>
              <a:rPr lang="en-AU" sz="2800" b="1" u="sng" dirty="0" smtClean="0">
                <a:solidFill>
                  <a:schemeClr val="bg1"/>
                </a:solidFill>
              </a:rPr>
              <a:t>www.aec.gov.au</a:t>
            </a: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or</a:t>
            </a: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Phone </a:t>
            </a:r>
            <a:r>
              <a:rPr lang="en-AU" sz="2800" b="1" u="sng" dirty="0" smtClean="0">
                <a:solidFill>
                  <a:schemeClr val="bg1"/>
                </a:solidFill>
              </a:rPr>
              <a:t>13 23 26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115" y="5589239"/>
            <a:ext cx="2371785" cy="50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1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26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4"/>
          <p:cNvSpPr txBox="1">
            <a:spLocks/>
          </p:cNvSpPr>
          <p:nvPr/>
        </p:nvSpPr>
        <p:spPr>
          <a:xfrm>
            <a:off x="755576" y="1772816"/>
            <a:ext cx="7704856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This presentation has been developed by the AEC to help communities understand the electoral system and the important part played by each voter.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The person presenting the information does not work for the AEC or represent the AEC.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Any views expressed by the presenter during this session do not necessarily reflect those of the AEC.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For more information, go to the AEC’s website or ring 13 23 26</a:t>
            </a:r>
          </a:p>
          <a:p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61382" y="302791"/>
            <a:ext cx="7772400" cy="1470025"/>
          </a:xfrm>
        </p:spPr>
        <p:txBody>
          <a:bodyPr/>
          <a:lstStyle/>
          <a:p>
            <a:pPr algn="l"/>
            <a:r>
              <a:rPr lang="en-AU" sz="4000" dirty="0" smtClean="0">
                <a:solidFill>
                  <a:schemeClr val="bg1"/>
                </a:solidFill>
              </a:rPr>
              <a:t>Introduction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9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2880320"/>
          </a:xfrm>
        </p:spPr>
        <p:txBody>
          <a:bodyPr/>
          <a:lstStyle/>
          <a:p>
            <a:r>
              <a:rPr lang="en-US" dirty="0"/>
              <a:t>All Australian citizens aged 18 years and over are required to </a:t>
            </a:r>
            <a:r>
              <a:rPr lang="en-US" dirty="0" smtClean="0"/>
              <a:t>vote</a:t>
            </a:r>
            <a:r>
              <a:rPr lang="en-US" dirty="0"/>
              <a:t>. </a:t>
            </a:r>
            <a:r>
              <a:rPr lang="en-US" dirty="0" smtClean="0"/>
              <a:t>It </a:t>
            </a:r>
            <a:r>
              <a:rPr lang="en-US" dirty="0"/>
              <a:t>is the law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To vote you must be enrolled on the Electoral Roll.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4" b="15422"/>
          <a:stretch/>
        </p:blipFill>
        <p:spPr>
          <a:xfrm>
            <a:off x="683568" y="4316216"/>
            <a:ext cx="7966660" cy="191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8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147248" cy="3312367"/>
          </a:xfrm>
        </p:spPr>
        <p:txBody>
          <a:bodyPr>
            <a:normAutofit/>
          </a:bodyPr>
          <a:lstStyle/>
          <a:p>
            <a:r>
              <a:rPr lang="en-US" dirty="0"/>
              <a:t>If you are aged 18 years and over and an Australian citizen you must </a:t>
            </a:r>
            <a:r>
              <a:rPr lang="en-US" dirty="0" err="1"/>
              <a:t>enrol</a:t>
            </a:r>
            <a:r>
              <a:rPr lang="en-US" dirty="0"/>
              <a:t> to vote. </a:t>
            </a:r>
          </a:p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you are 16 or 17, you can </a:t>
            </a:r>
            <a:r>
              <a:rPr lang="en-US" dirty="0" err="1"/>
              <a:t>enrol</a:t>
            </a:r>
            <a:r>
              <a:rPr lang="en-US" dirty="0"/>
              <a:t>. </a:t>
            </a:r>
          </a:p>
          <a:p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132856"/>
            <a:ext cx="7329977" cy="2980928"/>
          </a:xfrm>
        </p:spPr>
        <p:txBody>
          <a:bodyPr>
            <a:normAutofit/>
          </a:bodyPr>
          <a:lstStyle/>
          <a:p>
            <a:r>
              <a:rPr lang="en-US" dirty="0"/>
              <a:t>Everyone who is eligible to vote must be enrolled. </a:t>
            </a:r>
          </a:p>
          <a:p>
            <a:endParaRPr lang="en-AU" dirty="0" smtClean="0"/>
          </a:p>
          <a:p>
            <a:r>
              <a:rPr lang="en-US" dirty="0"/>
              <a:t>If you have never enrolled, you can do it now and you won’t be </a:t>
            </a:r>
            <a:r>
              <a:rPr lang="en-US" dirty="0" smtClean="0"/>
              <a:t>fined.</a:t>
            </a:r>
            <a:endParaRPr lang="en-US" dirty="0"/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2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352928" cy="2620888"/>
          </a:xfrm>
        </p:spPr>
        <p:txBody>
          <a:bodyPr>
            <a:normAutofit/>
          </a:bodyPr>
          <a:lstStyle/>
          <a:p>
            <a:r>
              <a:rPr lang="en-US" sz="2800" dirty="0"/>
              <a:t>Enrolling to vote is quick and easy.</a:t>
            </a:r>
          </a:p>
          <a:p>
            <a:endParaRPr lang="en-AU" sz="2800" dirty="0" smtClean="0"/>
          </a:p>
          <a:p>
            <a:r>
              <a:rPr lang="en-US" sz="2800" dirty="0"/>
              <a:t>You can </a:t>
            </a:r>
            <a:r>
              <a:rPr lang="en-US" sz="2800" dirty="0" err="1"/>
              <a:t>enrol</a:t>
            </a:r>
            <a:r>
              <a:rPr lang="en-US" sz="2800" dirty="0"/>
              <a:t> by filling in an enrolment form, either online or using a paper version of the form. </a:t>
            </a:r>
          </a:p>
          <a:p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111" y="3140968"/>
            <a:ext cx="4787807" cy="319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2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3139"/>
            <a:ext cx="4186808" cy="4929411"/>
          </a:xfrm>
        </p:spPr>
        <p:txBody>
          <a:bodyPr>
            <a:normAutofit/>
          </a:bodyPr>
          <a:lstStyle/>
          <a:p>
            <a:r>
              <a:rPr lang="en-US" dirty="0"/>
              <a:t>Ensure your enrolled name and address details remain up to date.</a:t>
            </a:r>
          </a:p>
          <a:p>
            <a:endParaRPr lang="en-AU" dirty="0" smtClean="0"/>
          </a:p>
          <a:p>
            <a:r>
              <a:rPr lang="en-US" dirty="0"/>
              <a:t>You can do this quickly and easily online: </a:t>
            </a:r>
            <a:r>
              <a:rPr lang="en-US" b="1" u="sng" dirty="0"/>
              <a:t>www.aec.gov.au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t="13981" r="22783" b="11893"/>
          <a:stretch/>
        </p:blipFill>
        <p:spPr>
          <a:xfrm>
            <a:off x="5004048" y="1053423"/>
            <a:ext cx="3351078" cy="507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5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7632848" cy="3196952"/>
          </a:xfrm>
        </p:spPr>
        <p:txBody>
          <a:bodyPr/>
          <a:lstStyle/>
          <a:p>
            <a:r>
              <a:rPr lang="en-US" dirty="0"/>
              <a:t>It is compulsory for all Australian citizens aged 18 years and over to </a:t>
            </a:r>
            <a:r>
              <a:rPr lang="en-US" dirty="0" err="1"/>
              <a:t>enrol</a:t>
            </a:r>
            <a:r>
              <a:rPr lang="en-US" dirty="0"/>
              <a:t> and vote. </a:t>
            </a:r>
          </a:p>
          <a:p>
            <a:endParaRPr lang="en-US" dirty="0"/>
          </a:p>
          <a:p>
            <a:r>
              <a:rPr lang="en-US" dirty="0"/>
              <a:t>It is your right and your responsibility.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9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13176"/>
            <a:ext cx="8435280" cy="111298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Optional activity: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enrol</a:t>
            </a:r>
            <a:r>
              <a:rPr lang="en-US" dirty="0" smtClean="0"/>
              <a:t> </a:t>
            </a:r>
            <a:r>
              <a:rPr lang="en-US" dirty="0"/>
              <a:t>to vote, </a:t>
            </a:r>
            <a:r>
              <a:rPr lang="en-US" dirty="0" smtClean="0"/>
              <a:t>or </a:t>
            </a:r>
            <a:r>
              <a:rPr lang="en-US" dirty="0"/>
              <a:t>check your enrolment details.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2: Do I have to enrol and vote?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AEC">
      <a:dk1>
        <a:sysClr val="windowText" lastClr="000000"/>
      </a:dk1>
      <a:lt1>
        <a:sysClr val="window" lastClr="FFFFFF"/>
      </a:lt1>
      <a:dk2>
        <a:srgbClr val="0098DB"/>
      </a:dk2>
      <a:lt2>
        <a:srgbClr val="FFFFFF"/>
      </a:lt2>
      <a:accent1>
        <a:srgbClr val="6E267B"/>
      </a:accent1>
      <a:accent2>
        <a:srgbClr val="69BE28"/>
      </a:accent2>
      <a:accent3>
        <a:srgbClr val="A71056"/>
      </a:accent3>
      <a:accent4>
        <a:srgbClr val="0098DB"/>
      </a:accent4>
      <a:accent5>
        <a:srgbClr val="003591"/>
      </a:accent5>
      <a:accent6>
        <a:srgbClr val="00B2A9"/>
      </a:accent6>
      <a:hlink>
        <a:srgbClr val="003591"/>
      </a:hlink>
      <a:folHlink>
        <a:srgbClr val="FF6319"/>
      </a:folHlink>
    </a:clrScheme>
    <a:fontScheme name="AE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AEC">
      <a:dk1>
        <a:sysClr val="windowText" lastClr="000000"/>
      </a:dk1>
      <a:lt1>
        <a:sysClr val="window" lastClr="FFFFFF"/>
      </a:lt1>
      <a:dk2>
        <a:srgbClr val="0098DB"/>
      </a:dk2>
      <a:lt2>
        <a:srgbClr val="FFFFFF"/>
      </a:lt2>
      <a:accent1>
        <a:srgbClr val="6E267B"/>
      </a:accent1>
      <a:accent2>
        <a:srgbClr val="69BE28"/>
      </a:accent2>
      <a:accent3>
        <a:srgbClr val="A71056"/>
      </a:accent3>
      <a:accent4>
        <a:srgbClr val="0098DB"/>
      </a:accent4>
      <a:accent5>
        <a:srgbClr val="003591"/>
      </a:accent5>
      <a:accent6>
        <a:srgbClr val="00B2A9"/>
      </a:accent6>
      <a:hlink>
        <a:srgbClr val="003591"/>
      </a:hlink>
      <a:folHlink>
        <a:srgbClr val="FF6319"/>
      </a:folHlink>
    </a:clrScheme>
    <a:fontScheme name="AE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</TotalTime>
  <Words>762</Words>
  <Application>Microsoft Office PowerPoint</Application>
  <PresentationFormat>On-screen Show (4:3)</PresentationFormat>
  <Paragraphs>90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PowerPoint template</vt:lpstr>
      <vt:lpstr>1_Office Theme</vt:lpstr>
      <vt:lpstr>Topic 2 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this Electoral Information Session</dc:title>
  <dc:creator>Erin Greenwood</dc:creator>
  <cp:lastModifiedBy>Georgia McCormick</cp:lastModifiedBy>
  <cp:revision>48</cp:revision>
  <dcterms:created xsi:type="dcterms:W3CDTF">2016-04-11T04:39:26Z</dcterms:created>
  <dcterms:modified xsi:type="dcterms:W3CDTF">2020-03-24T22:58:03Z</dcterms:modified>
</cp:coreProperties>
</file>