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66" r:id="rId3"/>
    <p:sldId id="257" r:id="rId4"/>
    <p:sldId id="259" r:id="rId5"/>
    <p:sldId id="261" r:id="rId6"/>
    <p:sldId id="260" r:id="rId7"/>
    <p:sldId id="262" r:id="rId8"/>
    <p:sldId id="27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26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69029" autoAdjust="0"/>
  </p:normalViewPr>
  <p:slideViewPr>
    <p:cSldViewPr>
      <p:cViewPr varScale="1">
        <p:scale>
          <a:sx n="80" d="100"/>
          <a:sy n="80" d="100"/>
        </p:scale>
        <p:origin x="-25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F2AF0-4DBE-4197-AD37-CC2E6FFB6312}" type="datetimeFigureOut">
              <a:rPr lang="en-AU" smtClean="0"/>
              <a:t>28/04/2016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A9044-4751-44CF-92A0-74E658E6980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0713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i="0" baseline="0" dirty="0" smtClean="0"/>
              <a:t>The first topic is called ‘Australian Democracy’.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i="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i="0" baseline="0" dirty="0" smtClean="0"/>
              <a:t>This is an introduction to how government is structured in Australia, and will help you better understand your role in Australian democracy.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814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presentation was developed by the Australian Electoral Commission, or AEC. 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AEC is responsible for: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delivering federal elections and referendums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maintaining the Commonwealth electoral roll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providing electoral information and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providing education programs.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do not work for the AEC, and I do not represent the AEC.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 opinions I express are my own, and do not necessarily reflect those of the AEC.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2960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first topic is called ‘Australian Democracy’.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an introduction to how government is structured in Australia, and will help you better understand your role in Australian democracy.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 smtClean="0"/>
              <a:t>Australia has three levels of government:</a:t>
            </a:r>
            <a:r>
              <a:rPr lang="en-AU" baseline="0" dirty="0" smtClean="0"/>
              <a:t> Local, State or Territory, and Federal (or National). </a:t>
            </a:r>
          </a:p>
          <a:p>
            <a:pPr marL="0" indent="0">
              <a:buNone/>
            </a:pPr>
            <a:endParaRPr lang="en-A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aseline="0" dirty="0" smtClean="0"/>
              <a:t>Each level of government makes laws and decisions which shape the way Australians live every day.</a:t>
            </a:r>
          </a:p>
          <a:p>
            <a:pPr marL="0" indent="0">
              <a:buNone/>
            </a:pPr>
            <a:endParaRPr lang="en-A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aseline="0" dirty="0" smtClean="0"/>
              <a:t>This slide shows some examples of the responsibilities of each level of government. These are just a few, and sometimes responsibility is shared across the different levels. </a:t>
            </a:r>
          </a:p>
          <a:p>
            <a:pPr marL="0" indent="0">
              <a:buNone/>
            </a:pPr>
            <a:endParaRPr lang="en-AU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 baseline="0" dirty="0" smtClean="0"/>
              <a:t>Government decisions affect all of us.</a:t>
            </a:r>
          </a:p>
          <a:p>
            <a:pPr marL="0" indent="0">
              <a:buNone/>
            </a:pPr>
            <a:endParaRPr lang="en-AU" b="1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baseline="0" dirty="0" smtClean="0"/>
              <a:t>When you drive a car  - you are affected by government decisions.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b="0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baseline="0" dirty="0" smtClean="0"/>
              <a:t>If you go to hospital – you are affected by government decisions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b="0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baseline="0" dirty="0" smtClean="0"/>
              <a:t>When you send your children to school, when you put the rubbish bin out for collection, when you receive a government benefit – you are affected by government decisions.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1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baseline="0" dirty="0" smtClean="0"/>
              <a:t>Governments make decisions which affect us all. </a:t>
            </a:r>
            <a:endParaRPr lang="en-AU" b="1" baseline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475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aseline="0" dirty="0" smtClean="0"/>
              <a:t>At </a:t>
            </a:r>
            <a:r>
              <a:rPr lang="en-AU" baseline="0" dirty="0" smtClean="0"/>
              <a:t>election time, the people of Australia choose who will represent them.</a:t>
            </a:r>
          </a:p>
          <a:p>
            <a:pPr marL="0" indent="0">
              <a:buNone/>
            </a:pPr>
            <a:endParaRPr lang="en-A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aseline="0" dirty="0" smtClean="0"/>
              <a:t>There are many people who would like to be your representative. They are called </a:t>
            </a:r>
            <a:r>
              <a:rPr lang="en-AU" b="1" baseline="0" dirty="0" smtClean="0"/>
              <a:t>candidates</a:t>
            </a:r>
            <a:r>
              <a:rPr lang="en-AU" baseline="0" dirty="0" smtClean="0"/>
              <a:t>.</a:t>
            </a:r>
          </a:p>
          <a:p>
            <a:pPr marL="0" indent="0">
              <a:buNone/>
            </a:pPr>
            <a:endParaRPr lang="en-A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aseline="0" dirty="0" smtClean="0"/>
              <a:t>A candidate’s ideas about what decisions the government should make are known as  </a:t>
            </a:r>
            <a:r>
              <a:rPr lang="en-AU" b="1" baseline="0" dirty="0" smtClean="0"/>
              <a:t>‘policies’. </a:t>
            </a:r>
            <a:r>
              <a:rPr lang="en-AU" b="0" baseline="0" dirty="0" smtClean="0"/>
              <a:t>Policies tell you what the candidate will do if they are elected as a representative.</a:t>
            </a:r>
          </a:p>
          <a:p>
            <a:pPr marL="0" indent="0">
              <a:buNone/>
            </a:pPr>
            <a:endParaRPr lang="en-A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aseline="0" dirty="0" smtClean="0"/>
              <a:t>Some candidates work together as a team, called a political party. Political parties are a group which share the same ideas and policies.</a:t>
            </a:r>
          </a:p>
          <a:p>
            <a:pPr marL="0" indent="0">
              <a:buNone/>
            </a:pPr>
            <a:endParaRPr lang="en-A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aseline="0" dirty="0" smtClean="0"/>
              <a:t>Some candidates are independent. They do not belong to a political party. </a:t>
            </a:r>
          </a:p>
          <a:p>
            <a:pPr marL="0" indent="0">
              <a:buNone/>
            </a:pPr>
            <a:endParaRPr lang="en-A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aseline="0" dirty="0" smtClean="0"/>
              <a:t>When voting, your job is to choose which candidate you want to represent you and your community.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8847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baseline="0" dirty="0" smtClean="0"/>
              <a:t>To make an informed choice you need to know about candidates’ policies, so you can choose the candidate who you think will make the best decisions for your community.</a:t>
            </a:r>
          </a:p>
          <a:p>
            <a:endParaRPr lang="en-AU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dirty="0" smtClean="0"/>
              <a:t>You</a:t>
            </a:r>
            <a:r>
              <a:rPr lang="en-AU" b="0" baseline="0" dirty="0" smtClean="0"/>
              <a:t> can find out about candidates and their policies in many ways:</a:t>
            </a:r>
          </a:p>
          <a:p>
            <a:endParaRPr lang="en-AU" b="1" baseline="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b="0" baseline="0" dirty="0" smtClean="0"/>
              <a:t>Television, newspapers and radio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b="0" baseline="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b="0" baseline="0" dirty="0" smtClean="0"/>
              <a:t>Information from candidates in the mail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b="0" baseline="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b="0" baseline="0" dirty="0" smtClean="0"/>
              <a:t>You can look them up on the internet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b="0" baseline="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AU" b="0" baseline="0" dirty="0" smtClean="0"/>
              <a:t>Talk to friends, family and colleagues.</a:t>
            </a:r>
          </a:p>
          <a:p>
            <a:endParaRPr lang="en-AU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0" baseline="0" dirty="0" smtClean="0"/>
              <a:t>At election time you will be able to find out who the candidates are for your area on the Australian Electoral Commission  website.</a:t>
            </a:r>
          </a:p>
          <a:p>
            <a:endParaRPr lang="en-AU" b="0" baseline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 smtClean="0"/>
              <a:t>Remember, it is always up to you who you</a:t>
            </a:r>
            <a:r>
              <a:rPr lang="en-AU" b="1" baseline="0" dirty="0" smtClean="0"/>
              <a:t> vote for. Australians are free to make their own decisions when voting. </a:t>
            </a:r>
          </a:p>
          <a:p>
            <a:r>
              <a:rPr lang="en-AU" b="0" baseline="0" dirty="0" smtClean="0"/>
              <a:t> </a:t>
            </a:r>
            <a:endParaRPr lang="en-AU" b="0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b="1" baseline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8847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are asking yourself the question ‘why should I vote?’, you might think about this: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we will see shortly, it is the law. All Australian citizens over 18 </a:t>
            </a:r>
            <a:r>
              <a:rPr lang="en-A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must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enrol and vote.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Perhaps more importantly, voting gives you a direct say in how Australia is governed.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Australia is governed affects your life and the things and people that matter most to you.</a:t>
            </a:r>
            <a:endParaRPr lang="en-A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1879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concludes topic 1.</a:t>
            </a:r>
          </a:p>
          <a:p>
            <a:pPr lvl="0"/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have any questions you can visit the Australian Electoral Commission website or call their information hotline.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A9044-4751-44CF-92A0-74E658E6980C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03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630019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5326360" cy="165861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933056"/>
            <a:ext cx="53285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664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5100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5944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4781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26" name="Picture 2" title="Australian Electoral Commission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907" y="476672"/>
            <a:ext cx="2304293" cy="50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314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2096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2179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0025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3065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5811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944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18199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988840"/>
            <a:ext cx="7848872" cy="388843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25964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8407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575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6192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2423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69342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7772400" cy="1470025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395536" y="1916832"/>
            <a:ext cx="8280920" cy="3888432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3257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5884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9419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3264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230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503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98681-8D9B-48A7-9C44-DFD48B909FB2}" type="datetimeFigureOut">
              <a:rPr lang="en-AU" smtClean="0"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4D600-6FA2-4CA0-B96B-1FEAD03438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288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2198681-8D9B-48A7-9C44-DFD48B909FB2}" type="datetimeFigureOut">
              <a:rPr lang="en-AU" smtClean="0"/>
              <a:pPr/>
              <a:t>28/04/2016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C404D600-6FA2-4CA0-B96B-1FEAD03438AF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841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www.peo.gov.a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149080"/>
            <a:ext cx="5326360" cy="792088"/>
          </a:xfrm>
        </p:spPr>
        <p:txBody>
          <a:bodyPr>
            <a:normAutofit/>
          </a:bodyPr>
          <a:lstStyle/>
          <a:p>
            <a:pPr algn="l"/>
            <a:r>
              <a:rPr lang="en-AU" dirty="0" smtClean="0"/>
              <a:t>Topic 1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4988768"/>
            <a:ext cx="5328592" cy="744488"/>
          </a:xfrm>
        </p:spPr>
        <p:txBody>
          <a:bodyPr/>
          <a:lstStyle/>
          <a:p>
            <a:pPr algn="l"/>
            <a:r>
              <a:rPr lang="en-AU" dirty="0"/>
              <a:t>Australian Democracy</a:t>
            </a:r>
          </a:p>
        </p:txBody>
      </p:sp>
    </p:spTree>
    <p:extLst>
      <p:ext uri="{BB962C8B-B14F-4D97-AF65-F5344CB8AC3E}">
        <p14:creationId xmlns:p14="http://schemas.microsoft.com/office/powerpoint/2010/main" val="221371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26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4"/>
          <p:cNvSpPr txBox="1">
            <a:spLocks/>
          </p:cNvSpPr>
          <p:nvPr/>
        </p:nvSpPr>
        <p:spPr>
          <a:xfrm>
            <a:off x="755576" y="1772816"/>
            <a:ext cx="7704856" cy="4320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This presentation has been developed by the AEC to help communities understand the electoral system and the important part played by each voter.</a:t>
            </a:r>
          </a:p>
          <a:p>
            <a:endParaRPr lang="en-AU" sz="1800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The person presenting the information does not work for the AEC or represent the AEC.</a:t>
            </a:r>
          </a:p>
          <a:p>
            <a:endParaRPr lang="en-AU" sz="1800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Any views expressed by the presenter during this session do not necessarily reflect those of the AEC.</a:t>
            </a:r>
          </a:p>
          <a:p>
            <a:endParaRPr lang="en-AU" sz="1800" dirty="0" smtClean="0">
              <a:solidFill>
                <a:schemeClr val="bg1"/>
              </a:solidFill>
            </a:endParaRPr>
          </a:p>
          <a:p>
            <a:pPr marL="457200" indent="-457200"/>
            <a:r>
              <a:rPr lang="en-AU" sz="1800" dirty="0" smtClean="0">
                <a:solidFill>
                  <a:schemeClr val="bg1"/>
                </a:solidFill>
              </a:rPr>
              <a:t>For more information, go to the AEC’s website or ring 13 23 26</a:t>
            </a:r>
          </a:p>
          <a:p>
            <a:endParaRPr lang="en-AU" sz="1800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61382" y="302791"/>
            <a:ext cx="7772400" cy="1470025"/>
          </a:xfrm>
        </p:spPr>
        <p:txBody>
          <a:bodyPr/>
          <a:lstStyle/>
          <a:p>
            <a:pPr algn="l"/>
            <a:r>
              <a:rPr lang="en-AU" sz="4000" dirty="0" smtClean="0">
                <a:solidFill>
                  <a:schemeClr val="bg1"/>
                </a:solidFill>
              </a:rPr>
              <a:t>Introduction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9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15" y="2020699"/>
            <a:ext cx="8372475" cy="2562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62815" y="260648"/>
            <a:ext cx="8229600" cy="1143000"/>
          </a:xfrm>
        </p:spPr>
        <p:txBody>
          <a:bodyPr>
            <a:normAutofit/>
          </a:bodyPr>
          <a:lstStyle/>
          <a:p>
            <a:r>
              <a:rPr lang="en-AU" sz="3500" dirty="0">
                <a:solidFill>
                  <a:srgbClr val="6E267B">
                    <a:lumMod val="75000"/>
                  </a:srgbClr>
                </a:solidFill>
              </a:rPr>
              <a:t>Three levels of government in Australia</a:t>
            </a:r>
          </a:p>
        </p:txBody>
      </p:sp>
      <p:sp>
        <p:nvSpPr>
          <p:cNvPr id="5" name="Rectangle 4"/>
          <p:cNvSpPr/>
          <p:nvPr/>
        </p:nvSpPr>
        <p:spPr>
          <a:xfrm>
            <a:off x="6156176" y="1109057"/>
            <a:ext cx="2448272" cy="5632311"/>
          </a:xfrm>
          <a:prstGeom prst="rect">
            <a:avLst/>
          </a:prstGeom>
        </p:spPr>
        <p:txBody>
          <a:bodyPr/>
          <a:lstStyle/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r>
              <a:rPr lang="en-AU" b="1" i="1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Federal </a:t>
            </a:r>
          </a:p>
          <a:p>
            <a:pPr algn="ctr"/>
            <a:r>
              <a:rPr lang="en-AU" b="1" i="1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(National)</a:t>
            </a:r>
          </a:p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r>
              <a:rPr lang="en-AU" u="sng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For example:</a:t>
            </a:r>
            <a:endParaRPr lang="en-AU" u="sng" dirty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International relations</a:t>
            </a:r>
            <a:endParaRPr lang="en-AU" sz="1600" dirty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Defence</a:t>
            </a:r>
            <a:endParaRPr lang="en-AU" sz="1600" dirty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Pensions/ welfare</a:t>
            </a:r>
            <a:endParaRPr lang="en-AU" sz="1600" dirty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Immigration</a:t>
            </a:r>
            <a:endParaRPr lang="en-AU" sz="1600" dirty="0">
              <a:solidFill>
                <a:srgbClr val="6E267B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4916" y="1124744"/>
            <a:ext cx="24482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r>
              <a:rPr lang="en-AU" b="1" i="1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State </a:t>
            </a:r>
          </a:p>
          <a:p>
            <a:pPr algn="ctr"/>
            <a:r>
              <a:rPr lang="en-AU" b="1" i="1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(or Territory)</a:t>
            </a: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r>
              <a:rPr lang="en-AU" u="sng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For example: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Schools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Hospitals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Roads and transport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Police and ambulance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8270" y="1084550"/>
            <a:ext cx="24482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b="1" i="1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pPr algn="ctr"/>
            <a:r>
              <a:rPr lang="en-AU" b="1" i="1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Local</a:t>
            </a:r>
          </a:p>
          <a:p>
            <a:pPr algn="ctr"/>
            <a:r>
              <a:rPr lang="en-AU" b="1" i="1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(Councils or Shires)</a:t>
            </a: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endParaRPr lang="en-AU" dirty="0" smtClean="0">
              <a:solidFill>
                <a:srgbClr val="6E267B">
                  <a:lumMod val="75000"/>
                </a:srgbClr>
              </a:solidFill>
              <a:latin typeface="Calibri"/>
            </a:endParaRPr>
          </a:p>
          <a:p>
            <a:r>
              <a:rPr lang="en-AU" u="sng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For example: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Rubbish collection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Pet control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Local parks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AU" sz="1600" dirty="0" smtClean="0">
                <a:solidFill>
                  <a:srgbClr val="6E267B">
                    <a:lumMod val="75000"/>
                  </a:srgbClr>
                </a:solidFill>
                <a:latin typeface="Calibri"/>
              </a:rPr>
              <a:t>Town planning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27784" y="6642556"/>
            <a:ext cx="72728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" i="1" dirty="0">
                <a:solidFill>
                  <a:prstClr val="black"/>
                </a:solidFill>
              </a:rPr>
              <a:t>this graphic is modified and reproduced with </a:t>
            </a:r>
            <a:r>
              <a:rPr lang="en-AU" sz="800" i="1" dirty="0" smtClean="0">
                <a:solidFill>
                  <a:prstClr val="black"/>
                </a:solidFill>
              </a:rPr>
              <a:t>the permission </a:t>
            </a:r>
            <a:r>
              <a:rPr lang="en-AU" sz="800" i="1" dirty="0">
                <a:solidFill>
                  <a:prstClr val="black"/>
                </a:solidFill>
              </a:rPr>
              <a:t>of the copyright owner – the Parliamentary Education Office: </a:t>
            </a:r>
            <a:r>
              <a:rPr lang="en-AU" sz="800" i="1" u="sng" dirty="0">
                <a:solidFill>
                  <a:prstClr val="black"/>
                </a:solidFill>
                <a:hlinkClick r:id="rId4"/>
              </a:rPr>
              <a:t>www.peo.gov.au</a:t>
            </a:r>
            <a:r>
              <a:rPr lang="en-AU" sz="800" i="1" dirty="0" smtClean="0">
                <a:solidFill>
                  <a:prstClr val="black"/>
                </a:solidFill>
              </a:rPr>
              <a:t> </a:t>
            </a:r>
            <a:endParaRPr lang="en-AU" sz="8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39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33133" y="2478045"/>
            <a:ext cx="318993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>
                <a:solidFill>
                  <a:schemeClr val="bg1"/>
                </a:solidFill>
                <a:latin typeface="Calibri"/>
              </a:rPr>
              <a:t>Candidate</a:t>
            </a:r>
          </a:p>
          <a:p>
            <a:endParaRPr lang="en-AU" sz="3200" dirty="0" smtClean="0">
              <a:solidFill>
                <a:schemeClr val="bg1"/>
              </a:solidFill>
              <a:latin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>
                <a:solidFill>
                  <a:schemeClr val="bg1"/>
                </a:solidFill>
                <a:latin typeface="Calibri"/>
              </a:rPr>
              <a:t>Policy</a:t>
            </a:r>
          </a:p>
          <a:p>
            <a:endParaRPr lang="en-AU" sz="3200" dirty="0" smtClean="0">
              <a:solidFill>
                <a:schemeClr val="bg1"/>
              </a:solidFill>
              <a:latin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>
                <a:solidFill>
                  <a:schemeClr val="bg1"/>
                </a:solidFill>
                <a:latin typeface="Calibri"/>
              </a:rPr>
              <a:t>Party</a:t>
            </a:r>
          </a:p>
          <a:p>
            <a:endParaRPr lang="en-AU" sz="3200" dirty="0" smtClean="0">
              <a:solidFill>
                <a:schemeClr val="bg1"/>
              </a:solidFill>
              <a:latin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>
                <a:solidFill>
                  <a:schemeClr val="bg1"/>
                </a:solidFill>
                <a:latin typeface="Calibri"/>
              </a:rPr>
              <a:t>Independent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833132" y="547493"/>
            <a:ext cx="3555291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sz="4000" dirty="0" smtClean="0"/>
              <a:t>Who makes the decisions? </a:t>
            </a:r>
            <a:endParaRPr lang="en-A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1: </a:t>
            </a:r>
            <a:r>
              <a:rPr lang="en-AU" sz="1600" dirty="0">
                <a:solidFill>
                  <a:schemeClr val="bg1"/>
                </a:solidFill>
              </a:rPr>
              <a:t>Australian Democracy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06" y="764704"/>
            <a:ext cx="3528392" cy="529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15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43608" y="3235185"/>
            <a:ext cx="2634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Television, newspapers </a:t>
            </a:r>
          </a:p>
          <a:p>
            <a:pPr algn="ctr"/>
            <a:r>
              <a:rPr lang="en-AU" dirty="0" smtClean="0">
                <a:solidFill>
                  <a:schemeClr val="bg1"/>
                </a:solidFill>
              </a:rPr>
              <a:t>and radio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3295091"/>
            <a:ext cx="2403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</a:rPr>
              <a:t>Candidates post mail </a:t>
            </a:r>
            <a:br>
              <a:rPr lang="en-AU" dirty="0" smtClean="0">
                <a:solidFill>
                  <a:schemeClr val="bg1"/>
                </a:solidFill>
              </a:rPr>
            </a:br>
            <a:r>
              <a:rPr lang="en-AU" dirty="0" smtClean="0">
                <a:solidFill>
                  <a:schemeClr val="bg1"/>
                </a:solidFill>
              </a:rPr>
              <a:t>information to you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97721" y="5753050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</a:rPr>
              <a:t>Candidate and </a:t>
            </a:r>
            <a:br>
              <a:rPr lang="en-AU" dirty="0" smtClean="0">
                <a:solidFill>
                  <a:schemeClr val="bg1"/>
                </a:solidFill>
              </a:rPr>
            </a:br>
            <a:r>
              <a:rPr lang="en-AU" dirty="0" smtClean="0">
                <a:solidFill>
                  <a:schemeClr val="bg1"/>
                </a:solidFill>
              </a:rPr>
              <a:t>party websites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46691" y="5713745"/>
            <a:ext cx="2421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</a:rPr>
              <a:t>Talk to your friends </a:t>
            </a:r>
            <a:br>
              <a:rPr lang="en-AU" dirty="0" smtClean="0">
                <a:solidFill>
                  <a:schemeClr val="bg1"/>
                </a:solidFill>
              </a:rPr>
            </a:br>
            <a:r>
              <a:rPr lang="en-AU" dirty="0" smtClean="0">
                <a:solidFill>
                  <a:schemeClr val="bg1"/>
                </a:solidFill>
              </a:rPr>
              <a:t>and family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37500" y="365687"/>
            <a:ext cx="7772400" cy="1470025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AU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do you know which candidate to vote for?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1: </a:t>
            </a:r>
            <a:r>
              <a:rPr lang="en-AU" sz="1600" dirty="0">
                <a:solidFill>
                  <a:schemeClr val="bg1"/>
                </a:solidFill>
              </a:rPr>
              <a:t>Australian Democracy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890" y="2030782"/>
            <a:ext cx="1609022" cy="12047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562" y="4361318"/>
            <a:ext cx="1510241" cy="1340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892" y="4322182"/>
            <a:ext cx="1514856" cy="13245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166" y="2030782"/>
            <a:ext cx="1504059" cy="122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08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Why should you vote?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497845" y="1772816"/>
            <a:ext cx="38581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 smtClean="0">
                <a:solidFill>
                  <a:schemeClr val="bg1"/>
                </a:solidFill>
              </a:rPr>
              <a:t>If you are an Australian citizen and over 18 years of age you must enrol and vote. It is the law.</a:t>
            </a:r>
            <a:endParaRPr lang="en-AU" sz="2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8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 smtClean="0">
                <a:solidFill>
                  <a:schemeClr val="bg1"/>
                </a:solidFill>
              </a:rPr>
              <a:t>Voting gives you a say about the issues which affect you every day</a:t>
            </a:r>
            <a:r>
              <a:rPr lang="en-AU" sz="3600" dirty="0" smtClean="0">
                <a:solidFill>
                  <a:schemeClr val="bg1"/>
                </a:solidFill>
              </a:rPr>
              <a:t>.</a:t>
            </a:r>
            <a:endParaRPr lang="en-AU" sz="3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0" y="19641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600" dirty="0" smtClean="0">
                <a:solidFill>
                  <a:schemeClr val="bg1"/>
                </a:solidFill>
              </a:rPr>
              <a:t>Topic 1: </a:t>
            </a:r>
            <a:r>
              <a:rPr lang="en-AU" sz="1600" dirty="0">
                <a:solidFill>
                  <a:schemeClr val="bg1"/>
                </a:solidFill>
              </a:rPr>
              <a:t>Australian Democracy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9" r="22637"/>
          <a:stretch/>
        </p:blipFill>
        <p:spPr>
          <a:xfrm>
            <a:off x="4499992" y="1905946"/>
            <a:ext cx="4149969" cy="425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7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482" y="908720"/>
            <a:ext cx="7772400" cy="118199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Conclusion </a:t>
            </a:r>
            <a:br>
              <a:rPr lang="en-US" dirty="0" smtClean="0"/>
            </a:br>
            <a:r>
              <a:rPr lang="en-AU" sz="3100" dirty="0" smtClean="0"/>
              <a:t>Topic </a:t>
            </a:r>
            <a:r>
              <a:rPr lang="en-AU" sz="3100" dirty="0"/>
              <a:t>1: Australian Democracy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2326399"/>
            <a:ext cx="633670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dirty="0" smtClean="0">
                <a:solidFill>
                  <a:schemeClr val="bg1"/>
                </a:solidFill>
              </a:rPr>
              <a:t>Question?</a:t>
            </a:r>
          </a:p>
          <a:p>
            <a:pPr algn="ctr"/>
            <a:endParaRPr lang="en-AU" sz="2800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AU" sz="2800" dirty="0" smtClean="0">
                <a:solidFill>
                  <a:schemeClr val="bg1"/>
                </a:solidFill>
              </a:rPr>
              <a:t>Visit </a:t>
            </a:r>
            <a:r>
              <a:rPr lang="en-AU" sz="2800" b="1" u="sng" dirty="0" smtClean="0">
                <a:solidFill>
                  <a:schemeClr val="bg1"/>
                </a:solidFill>
              </a:rPr>
              <a:t>www.aec.gov.au</a:t>
            </a:r>
          </a:p>
          <a:p>
            <a:pPr algn="ctr">
              <a:lnSpc>
                <a:spcPct val="150000"/>
              </a:lnSpc>
            </a:pPr>
            <a:r>
              <a:rPr lang="en-AU" sz="2800" dirty="0" smtClean="0">
                <a:solidFill>
                  <a:schemeClr val="bg1"/>
                </a:solidFill>
              </a:rPr>
              <a:t>or</a:t>
            </a:r>
          </a:p>
          <a:p>
            <a:pPr algn="ctr">
              <a:lnSpc>
                <a:spcPct val="150000"/>
              </a:lnSpc>
            </a:pPr>
            <a:r>
              <a:rPr lang="en-AU" sz="2800" dirty="0" smtClean="0">
                <a:solidFill>
                  <a:schemeClr val="bg1"/>
                </a:solidFill>
              </a:rPr>
              <a:t>Phone </a:t>
            </a:r>
            <a:r>
              <a:rPr lang="en-AU" sz="2800" b="1" u="sng" dirty="0" smtClean="0">
                <a:solidFill>
                  <a:schemeClr val="bg1"/>
                </a:solidFill>
              </a:rPr>
              <a:t>13 23 26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115" y="5589239"/>
            <a:ext cx="2371785" cy="50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4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AEC">
      <a:dk1>
        <a:sysClr val="windowText" lastClr="000000"/>
      </a:dk1>
      <a:lt1>
        <a:sysClr val="window" lastClr="FFFFFF"/>
      </a:lt1>
      <a:dk2>
        <a:srgbClr val="0098DB"/>
      </a:dk2>
      <a:lt2>
        <a:srgbClr val="FFFFFF"/>
      </a:lt2>
      <a:accent1>
        <a:srgbClr val="6E267B"/>
      </a:accent1>
      <a:accent2>
        <a:srgbClr val="69BE28"/>
      </a:accent2>
      <a:accent3>
        <a:srgbClr val="A71056"/>
      </a:accent3>
      <a:accent4>
        <a:srgbClr val="0098DB"/>
      </a:accent4>
      <a:accent5>
        <a:srgbClr val="003591"/>
      </a:accent5>
      <a:accent6>
        <a:srgbClr val="00B2A9"/>
      </a:accent6>
      <a:hlink>
        <a:srgbClr val="003591"/>
      </a:hlink>
      <a:folHlink>
        <a:srgbClr val="FF6319"/>
      </a:folHlink>
    </a:clrScheme>
    <a:fontScheme name="AE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AEC">
      <a:dk1>
        <a:sysClr val="windowText" lastClr="000000"/>
      </a:dk1>
      <a:lt1>
        <a:sysClr val="window" lastClr="FFFFFF"/>
      </a:lt1>
      <a:dk2>
        <a:srgbClr val="0098DB"/>
      </a:dk2>
      <a:lt2>
        <a:srgbClr val="FFFFFF"/>
      </a:lt2>
      <a:accent1>
        <a:srgbClr val="6E267B"/>
      </a:accent1>
      <a:accent2>
        <a:srgbClr val="69BE28"/>
      </a:accent2>
      <a:accent3>
        <a:srgbClr val="A71056"/>
      </a:accent3>
      <a:accent4>
        <a:srgbClr val="0098DB"/>
      </a:accent4>
      <a:accent5>
        <a:srgbClr val="003591"/>
      </a:accent5>
      <a:accent6>
        <a:srgbClr val="00B2A9"/>
      </a:accent6>
      <a:hlink>
        <a:srgbClr val="003591"/>
      </a:hlink>
      <a:folHlink>
        <a:srgbClr val="FF6319"/>
      </a:folHlink>
    </a:clrScheme>
    <a:fontScheme name="AE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</TotalTime>
  <Words>818</Words>
  <Application>Microsoft Office PowerPoint</Application>
  <PresentationFormat>On-screen Show (4:3)</PresentationFormat>
  <Paragraphs>165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PowerPoint template</vt:lpstr>
      <vt:lpstr>1_Office Theme</vt:lpstr>
      <vt:lpstr>Topic 1</vt:lpstr>
      <vt:lpstr>Introduction</vt:lpstr>
      <vt:lpstr>Three levels of government in Australia</vt:lpstr>
      <vt:lpstr>PowerPoint Presentation</vt:lpstr>
      <vt:lpstr>How do you know which candidate to vote for?</vt:lpstr>
      <vt:lpstr>Why should you vote?</vt:lpstr>
      <vt:lpstr>Conclusion  Topic 1: Australian Democracy </vt:lpstr>
    </vt:vector>
  </TitlesOfParts>
  <Company>Australian Electoral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this Electoral Information Session</dc:title>
  <dc:creator>Erin Greenwood</dc:creator>
  <cp:lastModifiedBy>Glen Howard</cp:lastModifiedBy>
  <cp:revision>50</cp:revision>
  <dcterms:created xsi:type="dcterms:W3CDTF">2016-04-11T04:39:26Z</dcterms:created>
  <dcterms:modified xsi:type="dcterms:W3CDTF">2016-04-28T03:32:42Z</dcterms:modified>
</cp:coreProperties>
</file>