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4"/>
  </p:notesMasterIdLst>
  <p:sldIdLst>
    <p:sldId id="258" r:id="rId3"/>
    <p:sldId id="257" r:id="rId4"/>
    <p:sldId id="266" r:id="rId5"/>
    <p:sldId id="299" r:id="rId6"/>
    <p:sldId id="300" r:id="rId7"/>
    <p:sldId id="301" r:id="rId8"/>
    <p:sldId id="302" r:id="rId9"/>
    <p:sldId id="264" r:id="rId10"/>
    <p:sldId id="265" r:id="rId11"/>
    <p:sldId id="297" r:id="rId12"/>
    <p:sldId id="268" r:id="rId13"/>
    <p:sldId id="298" r:id="rId14"/>
    <p:sldId id="270" r:id="rId15"/>
    <p:sldId id="271" r:id="rId16"/>
    <p:sldId id="272" r:id="rId17"/>
    <p:sldId id="274" r:id="rId18"/>
    <p:sldId id="275" r:id="rId19"/>
    <p:sldId id="303" r:id="rId20"/>
    <p:sldId id="277" r:id="rId21"/>
    <p:sldId id="279" r:id="rId22"/>
    <p:sldId id="304" r:id="rId23"/>
    <p:sldId id="305" r:id="rId24"/>
    <p:sldId id="306" r:id="rId25"/>
    <p:sldId id="307" r:id="rId26"/>
    <p:sldId id="308" r:id="rId27"/>
    <p:sldId id="309" r:id="rId28"/>
    <p:sldId id="310" r:id="rId29"/>
    <p:sldId id="315" r:id="rId30"/>
    <p:sldId id="312" r:id="rId31"/>
    <p:sldId id="313" r:id="rId32"/>
    <p:sldId id="314" r:id="rId33"/>
    <p:sldId id="285" r:id="rId34"/>
    <p:sldId id="287" r:id="rId35"/>
    <p:sldId id="288" r:id="rId36"/>
    <p:sldId id="289" r:id="rId37"/>
    <p:sldId id="290" r:id="rId38"/>
    <p:sldId id="291" r:id="rId39"/>
    <p:sldId id="295" r:id="rId40"/>
    <p:sldId id="292" r:id="rId41"/>
    <p:sldId id="293" r:id="rId42"/>
    <p:sldId id="294"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26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69029" autoAdjust="0"/>
  </p:normalViewPr>
  <p:slideViewPr>
    <p:cSldViewPr>
      <p:cViewPr varScale="1">
        <p:scale>
          <a:sx n="63" d="100"/>
          <a:sy n="63" d="100"/>
        </p:scale>
        <p:origin x="1176"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8F2AF0-4DBE-4197-AD37-CC2E6FFB6312}" type="datetimeFigureOut">
              <a:rPr lang="en-AU" smtClean="0"/>
              <a:t>25/03/2020</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EA9044-4751-44CF-92A0-74E658E6980C}" type="slidenum">
              <a:rPr lang="en-AU" smtClean="0"/>
              <a:t>‹#›</a:t>
            </a:fld>
            <a:endParaRPr lang="en-AU"/>
          </a:p>
        </p:txBody>
      </p:sp>
    </p:spTree>
    <p:extLst>
      <p:ext uri="{BB962C8B-B14F-4D97-AF65-F5344CB8AC3E}">
        <p14:creationId xmlns:p14="http://schemas.microsoft.com/office/powerpoint/2010/main" val="4200713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i="1" dirty="0" smtClean="0"/>
              <a:t>Welcome participants</a:t>
            </a:r>
            <a:r>
              <a:rPr lang="en-AU" i="1" baseline="0" dirty="0" smtClean="0"/>
              <a:t> and introduce yourself</a:t>
            </a:r>
          </a:p>
          <a:p>
            <a:pPr marL="171450" indent="-171450">
              <a:buFont typeface="Arial" panose="020B0604020202020204" pitchFamily="34" charset="0"/>
              <a:buChar char="•"/>
            </a:pPr>
            <a:endParaRPr lang="en-AU" i="1" baseline="0" dirty="0" smtClean="0"/>
          </a:p>
          <a:p>
            <a:pPr marL="171450" indent="-171450">
              <a:buFont typeface="Arial" panose="020B0604020202020204" pitchFamily="34" charset="0"/>
              <a:buChar char="•"/>
            </a:pPr>
            <a:r>
              <a:rPr lang="en-AU" i="0" baseline="0" dirty="0" smtClean="0"/>
              <a:t>Today I am going to run you through an information session provided by the Australian Electoral Commission.</a:t>
            </a:r>
          </a:p>
          <a:p>
            <a:pPr marL="0" indent="0">
              <a:buFont typeface="Arial" panose="020B0604020202020204" pitchFamily="34" charset="0"/>
              <a:buNone/>
            </a:pPr>
            <a:endParaRPr lang="en-AU" i="0" baseline="0" dirty="0" smtClean="0"/>
          </a:p>
          <a:p>
            <a:pPr marL="171450" indent="-171450">
              <a:buFont typeface="Arial" panose="020B0604020202020204" pitchFamily="34" charset="0"/>
              <a:buChar char="•"/>
            </a:pPr>
            <a:r>
              <a:rPr lang="en-AU" i="0" baseline="0" dirty="0" smtClean="0"/>
              <a:t>The aim of this session is to help improve your understanding of the Australian electoral system, and to make sure your vote will count.</a:t>
            </a:r>
          </a:p>
          <a:p>
            <a:pPr marL="171450" indent="-171450">
              <a:buFont typeface="Arial" panose="020B0604020202020204" pitchFamily="34" charset="0"/>
              <a:buChar char="•"/>
            </a:pPr>
            <a:endParaRPr lang="en-AU" i="0" baseline="0" dirty="0" smtClean="0"/>
          </a:p>
          <a:p>
            <a:pPr marL="171450" indent="-171450">
              <a:buFont typeface="Arial" panose="020B0604020202020204" pitchFamily="34" charset="0"/>
              <a:buChar char="•"/>
            </a:pPr>
            <a:r>
              <a:rPr lang="en-AU" i="0" baseline="0" dirty="0" smtClean="0"/>
              <a:t>The session consists of five topics which aim to answer questions you might have about the electoral system.</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a:t>
            </a:fld>
            <a:endParaRPr lang="en-AU"/>
          </a:p>
        </p:txBody>
      </p:sp>
    </p:spTree>
    <p:extLst>
      <p:ext uri="{BB962C8B-B14F-4D97-AF65-F5344CB8AC3E}">
        <p14:creationId xmlns:p14="http://schemas.microsoft.com/office/powerpoint/2010/main" val="17998738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18 years and over and an Australian citizen you </a:t>
            </a:r>
            <a:r>
              <a:rPr lang="en-AU" sz="1200" u="sng" kern="1200" dirty="0" smtClean="0">
                <a:solidFill>
                  <a:schemeClr val="tx1"/>
                </a:solidFill>
                <a:effectLst/>
                <a:latin typeface="+mn-lt"/>
                <a:ea typeface="+mn-ea"/>
                <a:cs typeface="+mn-cs"/>
              </a:rPr>
              <a:t>must</a:t>
            </a:r>
            <a:r>
              <a:rPr lang="en-AU" sz="1200" kern="1200" dirty="0" smtClean="0">
                <a:solidFill>
                  <a:schemeClr val="tx1"/>
                </a:solidFill>
                <a:effectLst/>
                <a:latin typeface="+mn-lt"/>
                <a:ea typeface="+mn-ea"/>
                <a:cs typeface="+mn-cs"/>
              </a:rPr>
              <a:t> enrol to vote.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dirty="0" smtClean="0"/>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16 or 17, you can enrol now so that you’ll be ready to vote at the first election after your 18</a:t>
            </a:r>
            <a:r>
              <a:rPr lang="en-AU" sz="1200" kern="1200" baseline="30000" dirty="0" smtClean="0">
                <a:solidFill>
                  <a:schemeClr val="tx1"/>
                </a:solidFill>
                <a:effectLst/>
                <a:latin typeface="+mn-lt"/>
                <a:ea typeface="+mn-ea"/>
                <a:cs typeface="+mn-cs"/>
              </a:rPr>
              <a:t>th</a:t>
            </a:r>
            <a:r>
              <a:rPr lang="en-AU" sz="1200" kern="1200" dirty="0" smtClean="0">
                <a:solidFill>
                  <a:schemeClr val="tx1"/>
                </a:solidFill>
                <a:effectLst/>
                <a:latin typeface="+mn-lt"/>
                <a:ea typeface="+mn-ea"/>
                <a:cs typeface="+mn-cs"/>
              </a:rPr>
              <a:t> birthday.</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b="1"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10</a:t>
            </a:fld>
            <a:endParaRPr lang="en-AU">
              <a:solidFill>
                <a:prstClr val="black"/>
              </a:solidFill>
            </a:endParaRPr>
          </a:p>
        </p:txBody>
      </p:sp>
    </p:spTree>
    <p:extLst>
      <p:ext uri="{BB962C8B-B14F-4D97-AF65-F5344CB8AC3E}">
        <p14:creationId xmlns:p14="http://schemas.microsoft.com/office/powerpoint/2010/main" val="28843399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If eligible to vote you must be enrolled.</a:t>
            </a:r>
          </a:p>
          <a:p>
            <a:endParaRPr lang="en-US" dirty="0" smtClean="0"/>
          </a:p>
          <a:p>
            <a:r>
              <a:rPr lang="en-US" dirty="0" smtClean="0"/>
              <a:t>If you</a:t>
            </a:r>
            <a:r>
              <a:rPr lang="en-US" baseline="0" dirty="0" smtClean="0"/>
              <a:t> have </a:t>
            </a:r>
            <a:r>
              <a:rPr lang="en-US" dirty="0" smtClean="0"/>
              <a:t>never enrolled, you can do it now and you won’t be fined.</a:t>
            </a:r>
          </a:p>
          <a:p>
            <a:endParaRPr lang="en-US" dirty="0" smtClean="0"/>
          </a:p>
          <a:p>
            <a:r>
              <a:rPr lang="en-US" dirty="0" smtClean="0"/>
              <a:t>If you are not sure whether you are enrolled to vote you can check on the Australian Electoral Commission website.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11</a:t>
            </a:fld>
            <a:endParaRPr lang="en-AU"/>
          </a:p>
        </p:txBody>
      </p:sp>
    </p:spTree>
    <p:extLst>
      <p:ext uri="{BB962C8B-B14F-4D97-AF65-F5344CB8AC3E}">
        <p14:creationId xmlns:p14="http://schemas.microsoft.com/office/powerpoint/2010/main" val="1485926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Enrolling to vote is quick and easy</a:t>
            </a:r>
            <a:br>
              <a:rPr lang="en-AU" sz="1200" kern="1200" dirty="0" smtClean="0">
                <a:solidFill>
                  <a:schemeClr val="tx1"/>
                </a:solidFill>
                <a:effectLst/>
                <a:latin typeface="+mn-lt"/>
                <a:ea typeface="+mn-ea"/>
                <a:cs typeface="+mn-cs"/>
              </a:rPr>
            </a:br>
            <a:endParaRPr lang="en-AU" sz="1200" kern="1200" dirty="0" smtClean="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You can enrol by filling in an enrolment form, either online or a paper version of the form.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b="0" kern="1200" dirty="0" smtClean="0">
                <a:solidFill>
                  <a:schemeClr val="tx1"/>
                </a:solidFill>
                <a:effectLst/>
                <a:latin typeface="+mn-lt"/>
                <a:ea typeface="+mn-ea"/>
                <a:cs typeface="+mn-cs"/>
              </a:rPr>
              <a:t>Paper enrolment</a:t>
            </a:r>
            <a:r>
              <a:rPr lang="en-AU" sz="1200" b="0" kern="1200" baseline="0" dirty="0" smtClean="0">
                <a:solidFill>
                  <a:schemeClr val="tx1"/>
                </a:solidFill>
                <a:effectLst/>
                <a:latin typeface="+mn-lt"/>
                <a:ea typeface="+mn-ea"/>
                <a:cs typeface="+mn-cs"/>
              </a:rPr>
              <a:t> forms are available from </a:t>
            </a:r>
            <a:r>
              <a:rPr lang="en-AU" sz="1200" b="0" kern="1200" baseline="0" dirty="0" smtClean="0">
                <a:solidFill>
                  <a:schemeClr val="tx1"/>
                </a:solidFill>
                <a:effectLst/>
                <a:latin typeface="+mn-lt"/>
                <a:ea typeface="+mn-ea"/>
                <a:cs typeface="+mn-cs"/>
              </a:rPr>
              <a:t>any Australian </a:t>
            </a:r>
            <a:r>
              <a:rPr lang="en-AU" sz="1200" b="0" kern="1200" baseline="0" dirty="0" smtClean="0">
                <a:solidFill>
                  <a:schemeClr val="tx1"/>
                </a:solidFill>
                <a:effectLst/>
                <a:latin typeface="+mn-lt"/>
                <a:ea typeface="+mn-ea"/>
                <a:cs typeface="+mn-cs"/>
              </a:rPr>
              <a:t>Electoral Commission office.</a:t>
            </a:r>
            <a:endParaRPr lang="en-AU" sz="1200" b="0"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12</a:t>
            </a:fld>
            <a:endParaRPr lang="en-AU">
              <a:solidFill>
                <a:prstClr val="black"/>
              </a:solidFill>
            </a:endParaRPr>
          </a:p>
        </p:txBody>
      </p:sp>
    </p:spTree>
    <p:extLst>
      <p:ext uri="{BB962C8B-B14F-4D97-AF65-F5344CB8AC3E}">
        <p14:creationId xmlns:p14="http://schemas.microsoft.com/office/powerpoint/2010/main" val="24890931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smtClean="0">
                <a:solidFill>
                  <a:schemeClr val="tx1"/>
                </a:solidFill>
                <a:effectLst/>
                <a:latin typeface="+mn-lt"/>
                <a:ea typeface="+mn-ea"/>
                <a:cs typeface="+mn-cs"/>
              </a:rPr>
              <a:t>It is important that the Electoral Roll is up-to-date before each election so everyone who is eligible to vote is able to do so.</a:t>
            </a:r>
          </a:p>
          <a:p>
            <a:r>
              <a:rPr lang="en-AU" sz="1200" kern="1200" dirty="0" smtClean="0">
                <a:solidFill>
                  <a:schemeClr val="tx1"/>
                </a:solidFill>
                <a:effectLst/>
                <a:latin typeface="+mn-lt"/>
                <a:ea typeface="+mn-ea"/>
                <a:cs typeface="+mn-cs"/>
              </a:rPr>
              <a:t> </a:t>
            </a:r>
          </a:p>
          <a:p>
            <a:pPr lvl="0"/>
            <a:r>
              <a:rPr lang="en-AU" sz="1200" kern="1200" dirty="0" smtClean="0">
                <a:solidFill>
                  <a:schemeClr val="tx1"/>
                </a:solidFill>
                <a:effectLst/>
                <a:latin typeface="+mn-lt"/>
                <a:ea typeface="+mn-ea"/>
                <a:cs typeface="+mn-cs"/>
              </a:rPr>
              <a:t>If you change your address or your name, you must let the Australian Electoral Commission know. You can do this quickly and easily on their website. </a:t>
            </a:r>
          </a:p>
          <a:p>
            <a:r>
              <a:rPr lang="en-AU" sz="1200" kern="1200" dirty="0" smtClean="0">
                <a:solidFill>
                  <a:schemeClr val="tx1"/>
                </a:solidFill>
                <a:effectLst/>
                <a:latin typeface="+mn-lt"/>
                <a:ea typeface="+mn-ea"/>
                <a:cs typeface="+mn-cs"/>
              </a:rPr>
              <a:t> </a:t>
            </a:r>
          </a:p>
          <a:p>
            <a:pPr lvl="0"/>
            <a:r>
              <a:rPr lang="en-AU" sz="1200" kern="1200" dirty="0" smtClean="0">
                <a:solidFill>
                  <a:schemeClr val="tx1"/>
                </a:solidFill>
                <a:effectLst/>
                <a:latin typeface="+mn-lt"/>
                <a:ea typeface="+mn-ea"/>
                <a:cs typeface="+mn-cs"/>
              </a:rPr>
              <a:t>If you are on the Electoral Roll and you do not vote, you </a:t>
            </a:r>
            <a:r>
              <a:rPr lang="en-AU" sz="1200" u="sng" kern="1200" dirty="0" smtClean="0">
                <a:solidFill>
                  <a:schemeClr val="tx1"/>
                </a:solidFill>
                <a:effectLst/>
                <a:latin typeface="+mn-lt"/>
                <a:ea typeface="+mn-ea"/>
                <a:cs typeface="+mn-cs"/>
              </a:rPr>
              <a:t>will receive a letter from the AEC and you </a:t>
            </a:r>
            <a:r>
              <a:rPr lang="en-AU" sz="1200" kern="1200" dirty="0" smtClean="0">
                <a:solidFill>
                  <a:schemeClr val="tx1"/>
                </a:solidFill>
                <a:effectLst/>
                <a:latin typeface="+mn-lt"/>
                <a:ea typeface="+mn-ea"/>
                <a:cs typeface="+mn-cs"/>
              </a:rPr>
              <a:t>may receive a fine.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13</a:t>
            </a:fld>
            <a:endParaRPr lang="en-AU"/>
          </a:p>
        </p:txBody>
      </p:sp>
    </p:spTree>
    <p:extLst>
      <p:ext uri="{BB962C8B-B14F-4D97-AF65-F5344CB8AC3E}">
        <p14:creationId xmlns:p14="http://schemas.microsoft.com/office/powerpoint/2010/main" val="906062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smtClean="0">
                <a:solidFill>
                  <a:schemeClr val="tx1"/>
                </a:solidFill>
                <a:effectLst/>
                <a:latin typeface="+mn-lt"/>
                <a:ea typeface="+mn-ea"/>
                <a:cs typeface="+mn-cs"/>
              </a:rPr>
              <a:t>All Australian citizens aged 18 years and over have to vote. It is the law.</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14</a:t>
            </a:fld>
            <a:endParaRPr lang="en-AU"/>
          </a:p>
        </p:txBody>
      </p:sp>
    </p:spTree>
    <p:extLst>
      <p:ext uri="{BB962C8B-B14F-4D97-AF65-F5344CB8AC3E}">
        <p14:creationId xmlns:p14="http://schemas.microsoft.com/office/powerpoint/2010/main" val="15772204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Now</a:t>
            </a:r>
            <a:r>
              <a:rPr lang="en-AU" sz="1200" kern="1200" baseline="0" dirty="0" smtClean="0">
                <a:solidFill>
                  <a:schemeClr val="tx1"/>
                </a:solidFill>
                <a:effectLst/>
                <a:latin typeface="+mn-lt"/>
                <a:ea typeface="+mn-ea"/>
                <a:cs typeface="+mn-cs"/>
              </a:rPr>
              <a:t> is a good time to run the optional activity ‘check your enrolment and enrolment details’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Activity instructions and resources are provided on the website at www.aec.gov.au/community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That concludes Topic 2.</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15</a:t>
            </a:fld>
            <a:endParaRPr lang="en-AU"/>
          </a:p>
        </p:txBody>
      </p:sp>
    </p:spTree>
    <p:extLst>
      <p:ext uri="{BB962C8B-B14F-4D97-AF65-F5344CB8AC3E}">
        <p14:creationId xmlns:p14="http://schemas.microsoft.com/office/powerpoint/2010/main" val="390349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This topic will</a:t>
            </a:r>
            <a:r>
              <a:rPr lang="en-AU" baseline="0" dirty="0" smtClean="0"/>
              <a:t> provide information about the options you have for voting in a federal election.</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16</a:t>
            </a:fld>
            <a:endParaRPr lang="en-AU"/>
          </a:p>
        </p:txBody>
      </p:sp>
    </p:spTree>
    <p:extLst>
      <p:ext uri="{BB962C8B-B14F-4D97-AF65-F5344CB8AC3E}">
        <p14:creationId xmlns:p14="http://schemas.microsoft.com/office/powerpoint/2010/main" val="1638174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Most people vote on election day at a polling place close to their home. </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Venues which are commonly used as polling places are schools, community halls and church halls.</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At election time you can find out your nearest polling place by checking the AEC website. </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smtClean="0">
                <a:solidFill>
                  <a:schemeClr val="tx1"/>
                </a:solidFill>
                <a:effectLst/>
                <a:latin typeface="+mn-lt"/>
                <a:ea typeface="+mn-ea"/>
                <a:cs typeface="+mn-cs"/>
              </a:rPr>
              <a:t>A list of polling places will also be printed in major newspapers on the day before election day.</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17</a:t>
            </a:fld>
            <a:endParaRPr lang="en-AU"/>
          </a:p>
        </p:txBody>
      </p:sp>
    </p:spTree>
    <p:extLst>
      <p:ext uri="{BB962C8B-B14F-4D97-AF65-F5344CB8AC3E}">
        <p14:creationId xmlns:p14="http://schemas.microsoft.com/office/powerpoint/2010/main" val="1279659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are unable to attend a polling place on election day you </a:t>
            </a:r>
            <a:r>
              <a:rPr lang="en-AU" sz="1200" u="none" kern="1200" dirty="0" smtClean="0">
                <a:solidFill>
                  <a:schemeClr val="tx1"/>
                </a:solidFill>
                <a:effectLst/>
                <a:latin typeface="+mn-lt"/>
                <a:ea typeface="+mn-ea"/>
                <a:cs typeface="+mn-cs"/>
              </a:rPr>
              <a:t>can</a:t>
            </a:r>
            <a:r>
              <a:rPr lang="en-AU" sz="1200" u="none" kern="1200" baseline="0" dirty="0" smtClean="0">
                <a:solidFill>
                  <a:schemeClr val="tx1"/>
                </a:solidFill>
                <a:effectLst/>
                <a:latin typeface="+mn-lt"/>
                <a:ea typeface="+mn-ea"/>
                <a:cs typeface="+mn-cs"/>
              </a:rPr>
              <a:t> still vote</a:t>
            </a:r>
            <a:r>
              <a:rPr lang="en-AU" sz="1200" kern="1200" dirty="0" smtClean="0">
                <a:solidFill>
                  <a:schemeClr val="tx1"/>
                </a:solidFill>
                <a:effectLst/>
                <a:latin typeface="+mn-lt"/>
                <a:ea typeface="+mn-ea"/>
                <a:cs typeface="+mn-cs"/>
              </a:rPr>
              <a:t>.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There are several ways you can do this, depending on your circumstances. For example: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know you will not be near a polling place on election day you can go to a pre-poll voting centre or you can apply for a postal vote.  </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will not be in Australia on election day you can go to a pre-poll voting centre or apply for a postal vote. In some countries you may be able to vote at an Australian consulate or embassy. </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18</a:t>
            </a:fld>
            <a:endParaRPr lang="en-AU">
              <a:solidFill>
                <a:prstClr val="black"/>
              </a:solidFill>
            </a:endParaRPr>
          </a:p>
        </p:txBody>
      </p:sp>
    </p:spTree>
    <p:extLst>
      <p:ext uri="{BB962C8B-B14F-4D97-AF65-F5344CB8AC3E}">
        <p14:creationId xmlns:p14="http://schemas.microsoft.com/office/powerpoint/2010/main" val="595217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Most people will vote at their local polling place on election 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If you can’t get to your polling place you </a:t>
            </a:r>
            <a:r>
              <a:rPr lang="en-AU" sz="1200" u="sng" kern="1200" dirty="0" smtClean="0">
                <a:solidFill>
                  <a:schemeClr val="tx1"/>
                </a:solidFill>
                <a:effectLst/>
                <a:latin typeface="+mn-lt"/>
                <a:ea typeface="+mn-ea"/>
                <a:cs typeface="+mn-cs"/>
              </a:rPr>
              <a:t>must still vote</a:t>
            </a:r>
            <a:r>
              <a:rPr lang="en-AU" sz="1200" kern="1200" dirty="0" smtClean="0">
                <a:solidFill>
                  <a:schemeClr val="tx1"/>
                </a:solidFill>
                <a:effectLst/>
                <a:latin typeface="+mn-lt"/>
                <a:ea typeface="+mn-ea"/>
                <a:cs typeface="+mn-cs"/>
              </a:rPr>
              <a:t>, and the Australian Electoral Commission provides a range of options.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dirty="0" smtClean="0"/>
              <a:t>Visit the Australian Electoral Commission website or phone 13 23 16 if you need help.</a:t>
            </a:r>
            <a:r>
              <a:rPr lang="en-AU" baseline="0" dirty="0" smtClean="0"/>
              <a:t> </a:t>
            </a:r>
            <a:endParaRPr lang="en-AU" dirty="0" smtClean="0"/>
          </a:p>
          <a:p>
            <a:endParaRPr lang="en-A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That concludes Topic 3.</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19</a:t>
            </a:fld>
            <a:endParaRPr lang="en-AU"/>
          </a:p>
        </p:txBody>
      </p:sp>
    </p:spTree>
    <p:extLst>
      <p:ext uri="{BB962C8B-B14F-4D97-AF65-F5344CB8AC3E}">
        <p14:creationId xmlns:p14="http://schemas.microsoft.com/office/powerpoint/2010/main" val="134035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This presentation was developed by the Australian Electoral Commission, or AEC.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The AEC is responsible for delivering federal elections and referendums, and for maintaining the Commonwealth electoral roll. The AEC also produces electoral information and education programs.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I do not work for the AEC, and I do not represent the AEC.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i="0" baseline="0" dirty="0" smtClean="0"/>
              <a:t>Any opinions I express are my own, and do not necessarily reflect those of the AEC.</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a:t>
            </a:fld>
            <a:endParaRPr lang="en-AU"/>
          </a:p>
        </p:txBody>
      </p:sp>
    </p:spTree>
    <p:extLst>
      <p:ext uri="{BB962C8B-B14F-4D97-AF65-F5344CB8AC3E}">
        <p14:creationId xmlns:p14="http://schemas.microsoft.com/office/powerpoint/2010/main" val="15429606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In this topic we are going to have a look at what happens at a polling place on election day so that will you know what to expect.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20</a:t>
            </a:fld>
            <a:endParaRPr lang="en-AU"/>
          </a:p>
        </p:txBody>
      </p:sp>
    </p:spTree>
    <p:extLst>
      <p:ext uri="{BB962C8B-B14F-4D97-AF65-F5344CB8AC3E}">
        <p14:creationId xmlns:p14="http://schemas.microsoft.com/office/powerpoint/2010/main" val="2192102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Federal elections in Australia usually happen once every three years, and are always held on a Saturday.</a:t>
            </a:r>
          </a:p>
          <a:p>
            <a:endParaRPr lang="en-US" dirty="0" smtClean="0"/>
          </a:p>
          <a:p>
            <a:r>
              <a:rPr lang="en-US" dirty="0" smtClean="0"/>
              <a:t>Polling places are open between 8am and 6pm.</a:t>
            </a:r>
          </a:p>
          <a:p>
            <a:endParaRPr lang="en-US" dirty="0" smtClean="0"/>
          </a:p>
          <a:p>
            <a:r>
              <a:rPr lang="en-US" dirty="0" smtClean="0"/>
              <a:t>When you arrive at a polling place, it could be quite busy.</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21</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Volunteers from political parties stand outside polling places and distribute how-to-vote cards to voters. You do not have to accept any how-to-vote cards. If you do accept a card, you do not have to follow the instructions on it. Your vote is entirely your decision.</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22</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you enter the polling place, you may need to line up and wait.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23</a:t>
            </a:fld>
            <a:endParaRPr lang="en-AU">
              <a:solidFill>
                <a:prstClr val="black"/>
              </a:solidFill>
            </a:endParaRPr>
          </a:p>
        </p:txBody>
      </p:sp>
    </p:spTree>
    <p:extLst>
      <p:ext uri="{BB962C8B-B14F-4D97-AF65-F5344CB8AC3E}">
        <p14:creationId xmlns:p14="http://schemas.microsoft.com/office/powerpoint/2010/main" val="1333293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When it is</a:t>
            </a:r>
            <a:r>
              <a:rPr lang="en-AU" baseline="0" dirty="0" smtClean="0"/>
              <a:t> your turn, </a:t>
            </a:r>
            <a:r>
              <a:rPr lang="en-US" dirty="0" smtClean="0"/>
              <a:t>a polling official will direct you to an issuing table.</a:t>
            </a:r>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24</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At the issuing table you will be asked three questions:</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What is your full name? (this means first name and last name);</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Where do you live? (this means your street address); and </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Have you voted before in this election?</a:t>
            </a:r>
          </a:p>
          <a:p>
            <a:pPr marL="228600" lvl="0" indent="-22860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If your name is not found</a:t>
            </a:r>
            <a:r>
              <a:rPr lang="en-AU" sz="1200" kern="1200" baseline="0" dirty="0" smtClean="0">
                <a:solidFill>
                  <a:schemeClr val="tx1"/>
                </a:solidFill>
                <a:effectLst/>
                <a:latin typeface="+mn-lt"/>
                <a:ea typeface="+mn-ea"/>
                <a:cs typeface="+mn-cs"/>
              </a:rPr>
              <a:t> on the list, don’t worry, you will still be able to vote. </a:t>
            </a:r>
            <a:r>
              <a:rPr lang="en-AU" sz="1200" kern="1200" dirty="0" smtClean="0">
                <a:solidFill>
                  <a:schemeClr val="tx1"/>
                </a:solidFill>
                <a:effectLst/>
                <a:latin typeface="+mn-lt"/>
                <a:ea typeface="+mn-ea"/>
                <a:cs typeface="+mn-cs"/>
              </a:rPr>
              <a:t>The official will tell you what you should do next.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25</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You will be given two ballot papers - a green one for the House of Representatives election, and a white one for the Senate election. </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26</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You will then be directed to one of the voting screens set up around the room. There will be a pencil for you to use. The voting screen has high sides so that no one can see how you vote. Your vote is secret and you are safe to vote however you like. No one else can tell you who to vote for. It is always your decision.</a:t>
            </a:r>
          </a:p>
        </p:txBody>
      </p:sp>
      <p:sp>
        <p:nvSpPr>
          <p:cNvPr id="4" name="Slide Number Placeholder 3"/>
          <p:cNvSpPr>
            <a:spLocks noGrp="1"/>
          </p:cNvSpPr>
          <p:nvPr>
            <p:ph type="sldNum" sz="quarter" idx="10"/>
          </p:nvPr>
        </p:nvSpPr>
        <p:spPr/>
        <p:txBody>
          <a:bodyPr/>
          <a:lstStyle/>
          <a:p>
            <a:fld id="{09EA9044-4751-44CF-92A0-74E658E6980C}" type="slidenum">
              <a:rPr lang="en-AU" smtClean="0"/>
              <a:t>27</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Before you fill in your ballot papers you should read the instructions on each of them. The instructions will be different on each ballot paper. By following the instructions you will ensure your vote gets counted.</a:t>
            </a:r>
            <a:r>
              <a:rPr lang="en-AU" kern="1200" baseline="0" dirty="0" smtClean="0">
                <a:solidFill>
                  <a:schemeClr val="tx1"/>
                </a:solidFill>
                <a:effectLst/>
                <a:latin typeface="+mn-lt"/>
                <a:ea typeface="+mn-ea"/>
                <a:cs typeface="+mn-cs"/>
              </a:rPr>
              <a:t> </a:t>
            </a:r>
            <a:r>
              <a:rPr lang="en-AU" kern="1200" dirty="0" smtClean="0">
                <a:solidFill>
                  <a:schemeClr val="tx1"/>
                </a:solidFill>
                <a:effectLst/>
                <a:latin typeface="+mn-lt"/>
                <a:ea typeface="+mn-ea"/>
                <a:cs typeface="+mn-cs"/>
              </a:rPr>
              <a:t>Instructions may be provided in different languages at the polling place, but the ballot papers are only printed in English.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don’t understand the instructions, or can’t fill in the ballot papers, you can ask a polling official or another person that you trust to assist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make a mistake on a ballot paper you can ask for another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28</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completed your vote, fold each ballot paper in half. There will be two ballot boxes for you to place your completed ballot papers in. One is for the green House of Representatives ballot paper, and the other is for the white Senate ballot paper.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 boxes will be clearly marked, and an official will be there to assist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Ballot boxes are kept locked until the end of election day, when it is time to count the votes.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29</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 first topic is called ‘Australian Democracy’.</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This is an introduction to how government is structured in Australia, and will help you better understand your role in Australian democracy.</a:t>
            </a:r>
          </a:p>
          <a:p>
            <a:pPr marL="171450" lvl="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a:t>
            </a:fld>
            <a:endParaRPr lang="en-AU"/>
          </a:p>
        </p:txBody>
      </p:sp>
    </p:spTree>
    <p:extLst>
      <p:ext uri="{BB962C8B-B14F-4D97-AF65-F5344CB8AC3E}">
        <p14:creationId xmlns:p14="http://schemas.microsoft.com/office/powerpoint/2010/main" val="12281498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There might be community events happening at your local polling place. You are welcome to stay and participate in these events or not, as you choose.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t>30</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Polling places are staffed by officials who will be wearing purple vests.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In some places,</a:t>
            </a:r>
            <a:r>
              <a:rPr lang="en-AU" sz="1200" kern="1200" baseline="0" dirty="0" smtClean="0">
                <a:solidFill>
                  <a:schemeClr val="tx1"/>
                </a:solidFill>
                <a:effectLst/>
                <a:latin typeface="+mn-lt"/>
                <a:ea typeface="+mn-ea"/>
                <a:cs typeface="+mn-cs"/>
              </a:rPr>
              <a:t> officials who speak languages other than English will be on hand to assist non-English speaking voters.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Some places will have officials available who are trained to assist Indigenous Australians.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These officials are employed by the Australian Electoral Commission, and are trained to make sure everything goes smoothly and according to the rules. You can ask for help from a polling official at any time.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31</a:t>
            </a:fld>
            <a:endParaRPr lang="en-AU"/>
          </a:p>
        </p:txBody>
      </p:sp>
    </p:spTree>
    <p:extLst>
      <p:ext uri="{BB962C8B-B14F-4D97-AF65-F5344CB8AC3E}">
        <p14:creationId xmlns:p14="http://schemas.microsoft.com/office/powerpoint/2010/main" val="3314453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Now</a:t>
            </a:r>
            <a:r>
              <a:rPr lang="en-AU" sz="1200" kern="1200" baseline="0" dirty="0" smtClean="0">
                <a:solidFill>
                  <a:schemeClr val="tx1"/>
                </a:solidFill>
                <a:effectLst/>
                <a:latin typeface="+mn-lt"/>
                <a:ea typeface="+mn-ea"/>
                <a:cs typeface="+mn-cs"/>
              </a:rPr>
              <a:t> is a good time to run the optional activity ‘election day timeline’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Activity instructions and resources are provided on the website at www.aec.gov.au/community </a:t>
            </a:r>
            <a:endParaRPr lang="en-AU" dirty="0" smtClean="0"/>
          </a:p>
          <a:p>
            <a:endParaRPr lang="en-A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That concludes</a:t>
            </a:r>
            <a:r>
              <a:rPr lang="en-AU" sz="1200" kern="1200" baseline="0" dirty="0" smtClean="0">
                <a:solidFill>
                  <a:schemeClr val="tx1"/>
                </a:solidFill>
                <a:effectLst/>
                <a:latin typeface="+mn-lt"/>
                <a:ea typeface="+mn-ea"/>
                <a:cs typeface="+mn-cs"/>
              </a:rPr>
              <a:t> Topic 4.</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32</a:t>
            </a:fld>
            <a:endParaRPr lang="en-AU"/>
          </a:p>
        </p:txBody>
      </p:sp>
    </p:spTree>
    <p:extLst>
      <p:ext uri="{BB962C8B-B14F-4D97-AF65-F5344CB8AC3E}">
        <p14:creationId xmlns:p14="http://schemas.microsoft.com/office/powerpoint/2010/main" val="36356147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In this topic, we are going to talk about how you can make sure that your vote will be counted.</a:t>
            </a:r>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33</a:t>
            </a:fld>
            <a:endParaRPr lang="en-AU"/>
          </a:p>
        </p:txBody>
      </p:sp>
    </p:spTree>
    <p:extLst>
      <p:ext uri="{BB962C8B-B14F-4D97-AF65-F5344CB8AC3E}">
        <p14:creationId xmlns:p14="http://schemas.microsoft.com/office/powerpoint/2010/main" val="71758969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In a federal election – that is, an election for a national government based in Canberra – you will usually vote to</a:t>
            </a:r>
            <a:r>
              <a:rPr lang="en-AU" sz="1200" kern="1200" baseline="0" dirty="0" smtClean="0">
                <a:solidFill>
                  <a:schemeClr val="tx1"/>
                </a:solidFill>
                <a:effectLst/>
                <a:latin typeface="+mn-lt"/>
                <a:ea typeface="+mn-ea"/>
                <a:cs typeface="+mn-cs"/>
              </a:rPr>
              <a:t> choose representatives to both the House of Representatives and the Senate. That is why you will be given two ballot papers to complete.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Your vote can only be counted if you complete your ballot papers correctly. If you do not complete them correctly</a:t>
            </a:r>
            <a:r>
              <a:rPr lang="en-AU" sz="1200" kern="1200" baseline="0" dirty="0" smtClean="0">
                <a:solidFill>
                  <a:schemeClr val="tx1"/>
                </a:solidFill>
                <a:effectLst/>
                <a:latin typeface="+mn-lt"/>
                <a:ea typeface="+mn-ea"/>
                <a:cs typeface="+mn-cs"/>
              </a:rPr>
              <a:t> your vote will not be counted.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dirty="0" smtClean="0"/>
              <a:t>We will now look at how to correctly complete each ballot paper.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34</a:t>
            </a:fld>
            <a:endParaRPr lang="en-AU"/>
          </a:p>
        </p:txBody>
      </p:sp>
    </p:spTree>
    <p:extLst>
      <p:ext uri="{BB962C8B-B14F-4D97-AF65-F5344CB8AC3E}">
        <p14:creationId xmlns:p14="http://schemas.microsoft.com/office/powerpoint/2010/main" val="24716113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in a House of Representatives election, you will be given a green ballot paper.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 ballot paper will list the names of all the candidates who are hoping to be elected in your electorate. If the candidate belongs to a political party, the party name and logo will also be</a:t>
            </a:r>
            <a:r>
              <a:rPr lang="en-AU" sz="1200" kern="1200" baseline="0" dirty="0" smtClean="0">
                <a:solidFill>
                  <a:schemeClr val="tx1"/>
                </a:solidFill>
                <a:effectLst/>
                <a:latin typeface="+mn-lt"/>
                <a:ea typeface="+mn-ea"/>
                <a:cs typeface="+mn-cs"/>
              </a:rPr>
              <a:t> shown.</a:t>
            </a:r>
            <a:endParaRPr lang="en-AU" sz="1200" kern="1200" dirty="0" smtClean="0">
              <a:solidFill>
                <a:schemeClr val="tx1"/>
              </a:solidFill>
              <a:effectLst/>
              <a:latin typeface="+mn-lt"/>
              <a:ea typeface="+mn-ea"/>
              <a:cs typeface="+mn-cs"/>
            </a:endParaRP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Only one</a:t>
            </a:r>
            <a:r>
              <a:rPr lang="en-AU" sz="1200" kern="1200" baseline="0" dirty="0" smtClean="0">
                <a:solidFill>
                  <a:schemeClr val="tx1"/>
                </a:solidFill>
                <a:effectLst/>
                <a:latin typeface="+mn-lt"/>
                <a:ea typeface="+mn-ea"/>
                <a:cs typeface="+mn-cs"/>
              </a:rPr>
              <a:t> of the candidates named on the green paper will be elected to the House of Representatives to represent your electorate.</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To make sure your vote will count, you have to number the candidates from your first choice to your last choice. </a:t>
            </a:r>
          </a:p>
          <a:p>
            <a:pPr marL="0" indent="0">
              <a:buFont typeface="Arial" panose="020B0604020202020204" pitchFamily="34" charset="0"/>
              <a:buNone/>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Write the number ‘1’ in the box next to your first choice. Write the number ‘2’ in the box next to your second choice, and so on until all the boxes have been numbered.</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35</a:t>
            </a:fld>
            <a:endParaRPr lang="en-AU"/>
          </a:p>
        </p:txBody>
      </p:sp>
    </p:spTree>
    <p:extLst>
      <p:ext uri="{BB962C8B-B14F-4D97-AF65-F5344CB8AC3E}">
        <p14:creationId xmlns:p14="http://schemas.microsoft.com/office/powerpoint/2010/main" val="24594698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in a Senate election you will be given a white ballot paper.  </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Some of the candidates named on the white paper will be elected to the Senate to represent your State or Territory.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The number of candidates elected will usually be either six or two, depending on whether you live in a State or a Territory.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This paper has a black line across it.  Above the line is a list of political parties and groups, and below the line are the names of all the candidates.  You can vote above </a:t>
            </a:r>
            <a:r>
              <a:rPr lang="en-AU" sz="1200" u="sng" kern="1200" dirty="0" smtClean="0">
                <a:solidFill>
                  <a:schemeClr val="tx1"/>
                </a:solidFill>
                <a:effectLst/>
                <a:latin typeface="+mn-lt"/>
                <a:ea typeface="+mn-ea"/>
                <a:cs typeface="+mn-cs"/>
              </a:rPr>
              <a:t>or</a:t>
            </a:r>
            <a:r>
              <a:rPr lang="en-AU" sz="1200" kern="1200" dirty="0" smtClean="0">
                <a:solidFill>
                  <a:schemeClr val="tx1"/>
                </a:solidFill>
                <a:effectLst/>
                <a:latin typeface="+mn-lt"/>
                <a:ea typeface="+mn-ea"/>
                <a:cs typeface="+mn-cs"/>
              </a:rPr>
              <a:t> below the line.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36</a:t>
            </a:fld>
            <a:endParaRPr lang="en-AU"/>
          </a:p>
        </p:txBody>
      </p:sp>
    </p:spTree>
    <p:extLst>
      <p:ext uri="{BB962C8B-B14F-4D97-AF65-F5344CB8AC3E}">
        <p14:creationId xmlns:p14="http://schemas.microsoft.com/office/powerpoint/2010/main" val="277821295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If you vote above the line,</a:t>
            </a:r>
            <a:r>
              <a:rPr lang="en-AU" sz="1200" kern="1200" baseline="0" dirty="0" smtClean="0">
                <a:solidFill>
                  <a:schemeClr val="tx1"/>
                </a:solidFill>
                <a:effectLst/>
                <a:latin typeface="+mn-lt"/>
                <a:ea typeface="+mn-ea"/>
                <a:cs typeface="+mn-cs"/>
              </a:rPr>
              <a:t> you must number at least six boxes from 1 to 6, with 1 being your first choice, 2 your second choice and so on.</a:t>
            </a:r>
          </a:p>
          <a:p>
            <a:pPr mar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By voting above the line, your preferences will be distributed in the order that the candidates appear below the line for the party or group you have chosen.</a:t>
            </a:r>
          </a:p>
          <a:p>
            <a:pPr marL="0" indent="0">
              <a:buFont typeface="Arial" panose="020B0604020202020204" pitchFamily="34" charset="0"/>
              <a:buNone/>
            </a:pPr>
            <a:endParaRPr lang="en-AU" sz="120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Your preferences will be distributed to the candidates in the party or group of your first choice, then to the candidates in the party or group of your second choice and so on, until all your preferences have been distributed.</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37</a:t>
            </a:fld>
            <a:endParaRPr lang="en-AU"/>
          </a:p>
        </p:txBody>
      </p:sp>
    </p:spTree>
    <p:extLst>
      <p:ext uri="{BB962C8B-B14F-4D97-AF65-F5344CB8AC3E}">
        <p14:creationId xmlns:p14="http://schemas.microsoft.com/office/powerpoint/2010/main" val="32043212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choose</a:t>
            </a:r>
            <a:r>
              <a:rPr lang="en-AU" sz="1200" kern="1200" baseline="0" dirty="0" smtClean="0">
                <a:solidFill>
                  <a:schemeClr val="tx1"/>
                </a:solidFill>
                <a:effectLst/>
                <a:latin typeface="+mn-lt"/>
                <a:ea typeface="+mn-ea"/>
                <a:cs typeface="+mn-cs"/>
              </a:rPr>
              <a:t> to vote below the line, you </a:t>
            </a:r>
            <a:r>
              <a:rPr lang="en-AU" sz="1200" u="sng" kern="1200" baseline="0" dirty="0" smtClean="0">
                <a:solidFill>
                  <a:schemeClr val="tx1"/>
                </a:solidFill>
                <a:effectLst/>
                <a:latin typeface="+mn-lt"/>
                <a:ea typeface="+mn-ea"/>
                <a:cs typeface="+mn-cs"/>
              </a:rPr>
              <a:t>must</a:t>
            </a:r>
            <a:r>
              <a:rPr lang="en-AU" sz="1200" kern="1200" baseline="0" dirty="0" smtClean="0">
                <a:solidFill>
                  <a:schemeClr val="tx1"/>
                </a:solidFill>
                <a:effectLst/>
                <a:latin typeface="+mn-lt"/>
                <a:ea typeface="+mn-ea"/>
                <a:cs typeface="+mn-cs"/>
              </a:rPr>
              <a:t> number at least twelve boxes from 1 to 12, with 1 being your first choice, 2 your second choice and so on until you have numbered at least 12.</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By voting below the line your preferences will be distributed to the individual candidates as numbered on your ballot paper, in the order of your choice.</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38</a:t>
            </a:fld>
            <a:endParaRPr lang="en-AU"/>
          </a:p>
        </p:txBody>
      </p:sp>
    </p:spTree>
    <p:extLst>
      <p:ext uri="{BB962C8B-B14F-4D97-AF65-F5344CB8AC3E}">
        <p14:creationId xmlns:p14="http://schemas.microsoft.com/office/powerpoint/2010/main" val="34529775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Instructions on how to vote are printed on the ballot papers. </a:t>
            </a:r>
          </a:p>
          <a:p>
            <a:pPr marL="171450" indent="-17145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indent="-171450">
              <a:buFont typeface="Arial" panose="020B0604020202020204" pitchFamily="34" charset="0"/>
              <a:buChar char="•"/>
            </a:pPr>
            <a:r>
              <a:rPr lang="en-AU" sz="1200" kern="1200" dirty="0" smtClean="0">
                <a:solidFill>
                  <a:schemeClr val="tx1"/>
                </a:solidFill>
                <a:effectLst/>
                <a:latin typeface="+mn-lt"/>
                <a:ea typeface="+mn-ea"/>
                <a:cs typeface="+mn-cs"/>
              </a:rPr>
              <a:t>Simply follow the instructions and your vote will be counted.</a:t>
            </a:r>
          </a:p>
          <a:p>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If you make a mistake or you are unsure what to do, just ask a polling official for help.</a:t>
            </a:r>
          </a:p>
          <a:p>
            <a:endParaRPr lang="en-AU"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Remember, to make your vote count you must correctly complete your ballot papers.</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39</a:t>
            </a:fld>
            <a:endParaRPr lang="en-AU"/>
          </a:p>
        </p:txBody>
      </p:sp>
    </p:spTree>
    <p:extLst>
      <p:ext uri="{BB962C8B-B14F-4D97-AF65-F5344CB8AC3E}">
        <p14:creationId xmlns:p14="http://schemas.microsoft.com/office/powerpoint/2010/main" val="3369588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Australia has three levels of government:</a:t>
            </a:r>
            <a:r>
              <a:rPr lang="en-AU" baseline="0" dirty="0" smtClean="0"/>
              <a:t> Local, State or Territory, and Federal (or National). </a:t>
            </a:r>
          </a:p>
          <a:p>
            <a:pPr marL="0" indent="0">
              <a:buNone/>
            </a:pPr>
            <a:endParaRPr lang="en-AU" baseline="0" dirty="0" smtClean="0"/>
          </a:p>
          <a:p>
            <a:pPr marL="171450" indent="-171450">
              <a:buFont typeface="Arial" panose="020B0604020202020204" pitchFamily="34" charset="0"/>
              <a:buChar char="•"/>
            </a:pPr>
            <a:r>
              <a:rPr lang="en-AU" baseline="0" dirty="0" smtClean="0"/>
              <a:t>Each level of government makes laws and decisions which shape the way Australians live every day.</a:t>
            </a:r>
          </a:p>
          <a:p>
            <a:pPr marL="0" indent="0">
              <a:buNone/>
            </a:pPr>
            <a:endParaRPr lang="en-AU" baseline="0" dirty="0" smtClean="0"/>
          </a:p>
          <a:p>
            <a:pPr marL="171450" indent="-171450">
              <a:buFont typeface="Arial" panose="020B0604020202020204" pitchFamily="34" charset="0"/>
              <a:buChar char="•"/>
            </a:pPr>
            <a:r>
              <a:rPr lang="en-AU" baseline="0" dirty="0" smtClean="0"/>
              <a:t>This slide shows some examples of the responsibilities of each level of government. These are just a few, and sometimes responsibility is shared across the different levels. </a:t>
            </a:r>
          </a:p>
          <a:p>
            <a:pPr marL="0" indent="0">
              <a:buNone/>
            </a:pPr>
            <a:endParaRPr lang="en-AU"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i="0" baseline="0" dirty="0" smtClean="0"/>
              <a:t>Government decisions affect all of us.</a:t>
            </a:r>
          </a:p>
          <a:p>
            <a:pPr marL="0" indent="0">
              <a:buNone/>
            </a:pPr>
            <a:endParaRPr lang="en-AU" b="1"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When you drive a car  - you are affected by government decisions.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If you go to hospital – you are affected by government decisions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When you send your children to school, when you put the rubbish bin out for collection, when you receive a government benefit – you are affected by government decisions.</a:t>
            </a:r>
          </a:p>
          <a:p>
            <a:pPr marL="0" marR="0" indent="0" algn="l" defTabSz="914400" rtl="0" eaLnBrk="1" fontAlgn="auto" latinLnBrk="0" hangingPunct="1">
              <a:lnSpc>
                <a:spcPct val="100000"/>
              </a:lnSpc>
              <a:spcBef>
                <a:spcPts val="0"/>
              </a:spcBef>
              <a:spcAft>
                <a:spcPts val="0"/>
              </a:spcAft>
              <a:buClrTx/>
              <a:buSzTx/>
              <a:buFontTx/>
              <a:buNone/>
              <a:tabLst/>
              <a:defRPr/>
            </a:pPr>
            <a:endParaRPr lang="en-AU" b="1"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0" baseline="0" dirty="0" smtClean="0"/>
              <a:t>Governments make decisions which affect us all. </a:t>
            </a:r>
            <a:endParaRPr lang="en-AU" b="1" baseline="0"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a:t>
            </a:fld>
            <a:endParaRPr lang="en-AU"/>
          </a:p>
        </p:txBody>
      </p:sp>
    </p:spTree>
    <p:extLst>
      <p:ext uri="{BB962C8B-B14F-4D97-AF65-F5344CB8AC3E}">
        <p14:creationId xmlns:p14="http://schemas.microsoft.com/office/powerpoint/2010/main" val="854758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This</a:t>
            </a:r>
            <a:r>
              <a:rPr lang="en-AU" baseline="0" dirty="0" smtClean="0"/>
              <a:t> is a good time to run the optional activity ‘Complete a sample House of Representatives and Senate ballot paper’.</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sz="1200" kern="1200" baseline="0" dirty="0" smtClean="0">
                <a:solidFill>
                  <a:schemeClr val="tx1"/>
                </a:solidFill>
                <a:effectLst/>
                <a:latin typeface="+mn-lt"/>
                <a:ea typeface="+mn-ea"/>
                <a:cs typeface="+mn-cs"/>
              </a:rPr>
              <a:t>Activity instructions and resources are provided on the website at www.aec.gov.au/community.</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40</a:t>
            </a:fld>
            <a:endParaRPr lang="en-AU"/>
          </a:p>
        </p:txBody>
      </p:sp>
    </p:spTree>
    <p:extLst>
      <p:ext uri="{BB962C8B-B14F-4D97-AF65-F5344CB8AC3E}">
        <p14:creationId xmlns:p14="http://schemas.microsoft.com/office/powerpoint/2010/main" val="349164250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dirty="0" smtClean="0"/>
              <a:t>That concludes this topic, and is also the end of</a:t>
            </a:r>
            <a:r>
              <a:rPr lang="en-AU" baseline="0" dirty="0" smtClean="0"/>
              <a:t> this information session.</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 would like to leave you with just three thoughts.</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If you are an Australian Citizen and over 18 years of age, you must enrol and you must vote.</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When you are voting, follow the instructions on the ballot paper and make sure your vote gets counted.</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baseline="0" dirty="0" smtClean="0"/>
              <a:t>If you have any questions or want to know more about the things we have heard today, visit the Australian Electoral Commission website.</a:t>
            </a:r>
          </a:p>
          <a:p>
            <a:pPr marL="171450" indent="-171450">
              <a:buFont typeface="Arial" panose="020B0604020202020204" pitchFamily="34" charset="0"/>
              <a:buChar char="•"/>
            </a:pPr>
            <a:endParaRPr lang="en-AU" baseline="0" dirty="0" smtClean="0"/>
          </a:p>
          <a:p>
            <a:pPr marL="171450" indent="-171450">
              <a:buFont typeface="Arial" panose="020B0604020202020204" pitchFamily="34" charset="0"/>
              <a:buChar char="•"/>
            </a:pPr>
            <a:r>
              <a:rPr lang="en-AU" i="1" baseline="0" dirty="0" smtClean="0"/>
              <a:t>Thank your participants for attending. Direct any questions to the AEC website or information line – 13 23 26.</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41</a:t>
            </a:fld>
            <a:endParaRPr lang="en-AU"/>
          </a:p>
        </p:txBody>
      </p:sp>
    </p:spTree>
    <p:extLst>
      <p:ext uri="{BB962C8B-B14F-4D97-AF65-F5344CB8AC3E}">
        <p14:creationId xmlns:p14="http://schemas.microsoft.com/office/powerpoint/2010/main" val="814314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baseline="0" dirty="0" smtClean="0"/>
              <a:t>WHO MAKES THE DECISIONS?</a:t>
            </a:r>
          </a:p>
          <a:p>
            <a:pPr marL="0" indent="0">
              <a:buNone/>
            </a:pPr>
            <a:endParaRPr lang="en-AU" baseline="0" dirty="0" smtClean="0"/>
          </a:p>
          <a:p>
            <a:pPr marL="171450" indent="-171450">
              <a:buFont typeface="Arial" panose="020B0604020202020204" pitchFamily="34" charset="0"/>
              <a:buChar char="•"/>
            </a:pPr>
            <a:r>
              <a:rPr lang="en-AU" baseline="0" dirty="0" smtClean="0"/>
              <a:t>At election time, the people of Australia choose who will represent them.</a:t>
            </a:r>
          </a:p>
          <a:p>
            <a:pPr marL="0" indent="0">
              <a:buNone/>
            </a:pPr>
            <a:endParaRPr lang="en-AU" baseline="0" dirty="0" smtClean="0"/>
          </a:p>
          <a:p>
            <a:pPr marL="171450" indent="-171450">
              <a:buFont typeface="Arial" panose="020B0604020202020204" pitchFamily="34" charset="0"/>
              <a:buChar char="•"/>
            </a:pPr>
            <a:r>
              <a:rPr lang="en-AU" baseline="0" dirty="0" smtClean="0"/>
              <a:t>There are many people who would like to be your representative. They are called </a:t>
            </a:r>
            <a:r>
              <a:rPr lang="en-AU" b="1" baseline="0" dirty="0" smtClean="0"/>
              <a:t>candidates</a:t>
            </a:r>
            <a:r>
              <a:rPr lang="en-AU" baseline="0" dirty="0" smtClean="0"/>
              <a:t>.</a:t>
            </a:r>
          </a:p>
          <a:p>
            <a:pPr marL="0" indent="0">
              <a:buNone/>
            </a:pPr>
            <a:endParaRPr lang="en-AU" baseline="0" dirty="0" smtClean="0"/>
          </a:p>
          <a:p>
            <a:pPr marL="171450" indent="-171450">
              <a:buFont typeface="Arial" panose="020B0604020202020204" pitchFamily="34" charset="0"/>
              <a:buChar char="•"/>
            </a:pPr>
            <a:r>
              <a:rPr lang="en-AU" baseline="0" dirty="0" smtClean="0"/>
              <a:t>A candidate’s ideas about what decisions the government should make are known as  </a:t>
            </a:r>
            <a:r>
              <a:rPr lang="en-AU" b="1" baseline="0" dirty="0" smtClean="0"/>
              <a:t>‘policies’. </a:t>
            </a:r>
            <a:r>
              <a:rPr lang="en-AU" b="0" baseline="0" dirty="0" smtClean="0"/>
              <a:t>Policies tell you what the candidate will do if they are elected as a representative.</a:t>
            </a:r>
          </a:p>
          <a:p>
            <a:pPr marL="0" indent="0">
              <a:buNone/>
            </a:pPr>
            <a:endParaRPr lang="en-AU" baseline="0" dirty="0" smtClean="0"/>
          </a:p>
          <a:p>
            <a:pPr marL="171450" indent="-171450">
              <a:buFont typeface="Arial" panose="020B0604020202020204" pitchFamily="34" charset="0"/>
              <a:buChar char="•"/>
            </a:pPr>
            <a:r>
              <a:rPr lang="en-AU" baseline="0" dirty="0" smtClean="0"/>
              <a:t>Some candidates work together as a team, called a political party. Political parties are a group which share the same ideas and policies.</a:t>
            </a:r>
          </a:p>
          <a:p>
            <a:pPr marL="0" indent="0">
              <a:buNone/>
            </a:pPr>
            <a:endParaRPr lang="en-AU" baseline="0" dirty="0" smtClean="0"/>
          </a:p>
          <a:p>
            <a:pPr marL="171450" indent="-171450">
              <a:buFont typeface="Arial" panose="020B0604020202020204" pitchFamily="34" charset="0"/>
              <a:buChar char="•"/>
            </a:pPr>
            <a:r>
              <a:rPr lang="en-AU" baseline="0" dirty="0" smtClean="0"/>
              <a:t>Some candidates are independent. They do not belong to a political party. </a:t>
            </a:r>
          </a:p>
          <a:p>
            <a:pPr marL="0" indent="0">
              <a:buNone/>
            </a:pPr>
            <a:endParaRPr lang="en-AU" baseline="0" dirty="0" smtClean="0"/>
          </a:p>
          <a:p>
            <a:pPr marL="171450" indent="-171450">
              <a:buFont typeface="Arial" panose="020B0604020202020204" pitchFamily="34" charset="0"/>
              <a:buChar char="•"/>
            </a:pPr>
            <a:r>
              <a:rPr lang="en-AU" baseline="0" dirty="0" smtClean="0"/>
              <a:t>When voting, your job is to choose which candidate you want to represent you and your community.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5</a:t>
            </a:fld>
            <a:endParaRPr lang="en-AU"/>
          </a:p>
        </p:txBody>
      </p:sp>
    </p:spTree>
    <p:extLst>
      <p:ext uri="{BB962C8B-B14F-4D97-AF65-F5344CB8AC3E}">
        <p14:creationId xmlns:p14="http://schemas.microsoft.com/office/powerpoint/2010/main" val="2528847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AU" b="0" baseline="0" dirty="0" smtClean="0"/>
              <a:t>To make an informed choice you need to know about candidates’ policies, so you can choose the candidate who you think will make the best decisions for your community.</a:t>
            </a:r>
          </a:p>
          <a:p>
            <a:endParaRPr lang="en-AU" b="1" dirty="0" smtClean="0"/>
          </a:p>
          <a:p>
            <a:pPr marL="171450" indent="-171450">
              <a:buFont typeface="Arial" panose="020B0604020202020204" pitchFamily="34" charset="0"/>
              <a:buChar char="•"/>
            </a:pPr>
            <a:r>
              <a:rPr lang="en-AU" b="0" dirty="0" smtClean="0"/>
              <a:t>You</a:t>
            </a:r>
            <a:r>
              <a:rPr lang="en-AU" b="0" baseline="0" dirty="0" smtClean="0"/>
              <a:t> can find out about candidates and their policies in many ways:</a:t>
            </a:r>
          </a:p>
          <a:p>
            <a:endParaRPr lang="en-AU" b="1" baseline="0" dirty="0" smtClean="0"/>
          </a:p>
          <a:p>
            <a:pPr marL="628650" lvl="1" indent="-171450">
              <a:buFont typeface="Arial" panose="020B0604020202020204" pitchFamily="34" charset="0"/>
              <a:buChar char="•"/>
            </a:pPr>
            <a:r>
              <a:rPr lang="en-AU" b="0" baseline="0" dirty="0" smtClean="0"/>
              <a:t>Television, newspapers and radio</a:t>
            </a:r>
          </a:p>
          <a:p>
            <a:pPr marL="0" indent="0">
              <a:buFont typeface="Arial" panose="020B0604020202020204" pitchFamily="34" charset="0"/>
              <a:buNone/>
            </a:pPr>
            <a:endParaRPr lang="en-AU" b="0" baseline="0" dirty="0" smtClean="0"/>
          </a:p>
          <a:p>
            <a:pPr marL="628650" lvl="1" indent="-171450">
              <a:buFont typeface="Arial" panose="020B0604020202020204" pitchFamily="34" charset="0"/>
              <a:buChar char="•"/>
            </a:pPr>
            <a:r>
              <a:rPr lang="en-AU" b="0" baseline="0" dirty="0" smtClean="0"/>
              <a:t>Information from candidates in the mail</a:t>
            </a:r>
          </a:p>
          <a:p>
            <a:pPr marL="171450" indent="-171450">
              <a:buFont typeface="Arial" panose="020B0604020202020204" pitchFamily="34" charset="0"/>
              <a:buChar char="•"/>
            </a:pPr>
            <a:endParaRPr lang="en-AU" b="0" baseline="0" dirty="0" smtClean="0"/>
          </a:p>
          <a:p>
            <a:pPr marL="628650" lvl="1" indent="-171450">
              <a:buFont typeface="Arial" panose="020B0604020202020204" pitchFamily="34" charset="0"/>
              <a:buChar char="•"/>
            </a:pPr>
            <a:r>
              <a:rPr lang="en-AU" b="0" baseline="0" dirty="0" smtClean="0"/>
              <a:t>You can look them up on the internet</a:t>
            </a:r>
          </a:p>
          <a:p>
            <a:pPr marL="171450" indent="-171450">
              <a:buFont typeface="Arial" panose="020B0604020202020204" pitchFamily="34" charset="0"/>
              <a:buChar char="•"/>
            </a:pPr>
            <a:endParaRPr lang="en-AU" b="0" baseline="0" dirty="0" smtClean="0"/>
          </a:p>
          <a:p>
            <a:pPr marL="628650" lvl="1" indent="-171450">
              <a:buFont typeface="Arial" panose="020B0604020202020204" pitchFamily="34" charset="0"/>
              <a:buChar char="•"/>
            </a:pPr>
            <a:r>
              <a:rPr lang="en-AU" b="0" baseline="0" dirty="0" smtClean="0"/>
              <a:t>Talk to friends, family and colleagues.</a:t>
            </a:r>
          </a:p>
          <a:p>
            <a:endParaRPr lang="en-AU" b="1" dirty="0" smtClean="0"/>
          </a:p>
          <a:p>
            <a:pPr marL="171450" indent="-171450">
              <a:buFont typeface="Arial" panose="020B0604020202020204" pitchFamily="34" charset="0"/>
              <a:buChar char="•"/>
            </a:pPr>
            <a:r>
              <a:rPr lang="en-AU" b="0" baseline="0" dirty="0" smtClean="0"/>
              <a:t>At election time you will be able to find out who the candidates are for your area on the Australian Electoral Commission  website.</a:t>
            </a:r>
          </a:p>
          <a:p>
            <a:endParaRPr lang="en-AU" b="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smtClean="0"/>
              <a:t>Remember, it is always up to you who you</a:t>
            </a:r>
            <a:r>
              <a:rPr lang="en-AU" b="1" baseline="0" dirty="0" smtClean="0"/>
              <a:t> vote for. Australians are free to make their own decisions when voting. </a:t>
            </a:r>
          </a:p>
          <a:p>
            <a:r>
              <a:rPr lang="en-AU" b="0" baseline="0" dirty="0" smtClean="0"/>
              <a:t> </a:t>
            </a:r>
            <a:endParaRPr lang="en-AU" b="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1" baseline="0"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6</a:t>
            </a:fld>
            <a:endParaRPr lang="en-AU"/>
          </a:p>
        </p:txBody>
      </p:sp>
    </p:spTree>
    <p:extLst>
      <p:ext uri="{BB962C8B-B14F-4D97-AF65-F5344CB8AC3E}">
        <p14:creationId xmlns:p14="http://schemas.microsoft.com/office/powerpoint/2010/main" val="2528847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AU" sz="1200" kern="1200" dirty="0" smtClean="0">
                <a:solidFill>
                  <a:schemeClr val="tx1"/>
                </a:solidFill>
                <a:effectLst/>
                <a:latin typeface="+mn-lt"/>
                <a:ea typeface="+mn-ea"/>
                <a:cs typeface="+mn-cs"/>
              </a:rPr>
              <a:t>If you are asking yourself the question ‘why should I vote?’, you might think about this:</a:t>
            </a:r>
            <a:endParaRPr lang="en-AU" sz="105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 </a:t>
            </a:r>
            <a:endParaRPr lang="en-AU" sz="1050" kern="1200" dirty="0" smtClean="0">
              <a:solidFill>
                <a:schemeClr val="tx1"/>
              </a:solidFill>
              <a:effectLst/>
              <a:latin typeface="+mn-lt"/>
              <a:ea typeface="+mn-ea"/>
              <a:cs typeface="+mn-cs"/>
            </a:endParaRPr>
          </a:p>
          <a:p>
            <a:pPr lvl="1"/>
            <a:r>
              <a:rPr lang="en-AU" sz="1200" kern="1200" dirty="0" smtClean="0">
                <a:solidFill>
                  <a:schemeClr val="tx1"/>
                </a:solidFill>
                <a:effectLst/>
                <a:latin typeface="+mn-lt"/>
                <a:ea typeface="+mn-ea"/>
                <a:cs typeface="+mn-cs"/>
              </a:rPr>
              <a:t>As we will see shortly, it is the law. All Australian citizens over 18 </a:t>
            </a:r>
            <a:r>
              <a:rPr lang="en-AU" sz="1200" b="1" kern="1200" dirty="0" smtClean="0">
                <a:solidFill>
                  <a:schemeClr val="tx1"/>
                </a:solidFill>
                <a:effectLst/>
                <a:latin typeface="+mn-lt"/>
                <a:ea typeface="+mn-ea"/>
                <a:cs typeface="+mn-cs"/>
              </a:rPr>
              <a:t>must</a:t>
            </a:r>
            <a:r>
              <a:rPr lang="en-AU" sz="1200" kern="1200" dirty="0" smtClean="0">
                <a:solidFill>
                  <a:schemeClr val="tx1"/>
                </a:solidFill>
                <a:effectLst/>
                <a:latin typeface="+mn-lt"/>
                <a:ea typeface="+mn-ea"/>
                <a:cs typeface="+mn-cs"/>
              </a:rPr>
              <a:t> enrol and vote.</a:t>
            </a:r>
            <a:endParaRPr lang="en-AU" sz="105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 </a:t>
            </a:r>
            <a:endParaRPr lang="en-AU" sz="1050" kern="1200" dirty="0" smtClean="0">
              <a:solidFill>
                <a:schemeClr val="tx1"/>
              </a:solidFill>
              <a:effectLst/>
              <a:latin typeface="+mn-lt"/>
              <a:ea typeface="+mn-ea"/>
              <a:cs typeface="+mn-cs"/>
            </a:endParaRPr>
          </a:p>
          <a:p>
            <a:pPr lvl="1"/>
            <a:r>
              <a:rPr lang="en-AU" sz="1200" kern="1200" dirty="0" smtClean="0">
                <a:solidFill>
                  <a:schemeClr val="tx1"/>
                </a:solidFill>
                <a:effectLst/>
                <a:latin typeface="+mn-lt"/>
                <a:ea typeface="+mn-ea"/>
                <a:cs typeface="+mn-cs"/>
              </a:rPr>
              <a:t>Perhaps more importantly, voting gives you a direct say in how Australia is governed.</a:t>
            </a:r>
            <a:endParaRPr lang="en-AU" sz="1050" kern="1200" dirty="0" smtClean="0">
              <a:solidFill>
                <a:schemeClr val="tx1"/>
              </a:solidFill>
              <a:effectLst/>
              <a:latin typeface="+mn-lt"/>
              <a:ea typeface="+mn-ea"/>
              <a:cs typeface="+mn-cs"/>
            </a:endParaRPr>
          </a:p>
          <a:p>
            <a:r>
              <a:rPr lang="en-AU" sz="1200" kern="1200" dirty="0" smtClean="0">
                <a:solidFill>
                  <a:schemeClr val="tx1"/>
                </a:solidFill>
                <a:effectLst/>
                <a:latin typeface="+mn-lt"/>
                <a:ea typeface="+mn-ea"/>
                <a:cs typeface="+mn-cs"/>
              </a:rPr>
              <a:t> </a:t>
            </a:r>
            <a:endParaRPr lang="en-AU" sz="1050" kern="1200" dirty="0" smtClean="0">
              <a:solidFill>
                <a:schemeClr val="tx1"/>
              </a:solidFill>
              <a:effectLst/>
              <a:latin typeface="+mn-lt"/>
              <a:ea typeface="+mn-ea"/>
              <a:cs typeface="+mn-cs"/>
            </a:endParaRPr>
          </a:p>
          <a:p>
            <a:pPr lvl="1"/>
            <a:r>
              <a:rPr lang="en-AU" sz="1200" kern="1200" dirty="0" smtClean="0">
                <a:solidFill>
                  <a:schemeClr val="tx1"/>
                </a:solidFill>
                <a:effectLst/>
                <a:latin typeface="+mn-lt"/>
                <a:ea typeface="+mn-ea"/>
                <a:cs typeface="+mn-cs"/>
              </a:rPr>
              <a:t>How Australia is governed affects your life and the things and people that matter most to you.</a:t>
            </a:r>
          </a:p>
          <a:p>
            <a:pPr lvl="1"/>
            <a:endParaRPr lang="en-AU" sz="1200" kern="1200" dirty="0" smtClean="0">
              <a:solidFill>
                <a:schemeClr val="tx1"/>
              </a:solidFill>
              <a:effectLst/>
              <a:latin typeface="+mn-lt"/>
              <a:ea typeface="+mn-ea"/>
              <a:cs typeface="+mn-cs"/>
            </a:endParaRPr>
          </a:p>
          <a:p>
            <a:pPr lvl="1"/>
            <a:endParaRPr lang="en-AU" sz="1200" kern="1200" dirty="0" smtClean="0">
              <a:solidFill>
                <a:schemeClr val="tx1"/>
              </a:solidFill>
              <a:effectLst/>
              <a:latin typeface="+mn-lt"/>
              <a:ea typeface="+mn-ea"/>
              <a:cs typeface="+mn-cs"/>
            </a:endParaRPr>
          </a:p>
          <a:p>
            <a:pPr lvl="1"/>
            <a:r>
              <a:rPr lang="en-AU" sz="1050" dirty="0" smtClean="0"/>
              <a:t>That concludes topic 1.</a:t>
            </a:r>
          </a:p>
          <a:p>
            <a:pPr lvl="1"/>
            <a:endParaRPr lang="en-AU" sz="105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7</a:t>
            </a:fld>
            <a:endParaRPr lang="en-AU"/>
          </a:p>
        </p:txBody>
      </p:sp>
    </p:spTree>
    <p:extLst>
      <p:ext uri="{BB962C8B-B14F-4D97-AF65-F5344CB8AC3E}">
        <p14:creationId xmlns:p14="http://schemas.microsoft.com/office/powerpoint/2010/main" val="1921879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AU" sz="1200" b="0" i="0" u="none" strike="noStrike" kern="1200" cap="none" spc="0" normalizeH="0" baseline="0" noProof="0" dirty="0" smtClean="0">
                <a:ln>
                  <a:noFill/>
                </a:ln>
                <a:solidFill>
                  <a:prstClr val="black"/>
                </a:solidFill>
                <a:effectLst/>
                <a:uLnTx/>
                <a:uFillTx/>
                <a:latin typeface="+mn-lt"/>
                <a:ea typeface="+mn-ea"/>
                <a:cs typeface="+mn-cs"/>
              </a:rPr>
              <a:t>This topic will tell you all about your responsibility to enrol and vote in federal elections.</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8</a:t>
            </a:fld>
            <a:endParaRPr lang="en-AU"/>
          </a:p>
        </p:txBody>
      </p:sp>
    </p:spTree>
    <p:extLst>
      <p:ext uri="{BB962C8B-B14F-4D97-AF65-F5344CB8AC3E}">
        <p14:creationId xmlns:p14="http://schemas.microsoft.com/office/powerpoint/2010/main" val="2740901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All Australian citizens aged 18 years and over are required to vote. It is the law.</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200" kern="1200" dirty="0" smtClean="0">
              <a:solidFill>
                <a:schemeClr val="tx1"/>
              </a:solidFill>
              <a:effectLst/>
              <a:latin typeface="+mn-lt"/>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To vote you must be enrolled on the Electoral Roll. </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9</a:t>
            </a:fld>
            <a:endParaRPr lang="en-AU"/>
          </a:p>
        </p:txBody>
      </p:sp>
    </p:spTree>
    <p:extLst>
      <p:ext uri="{BB962C8B-B14F-4D97-AF65-F5344CB8AC3E}">
        <p14:creationId xmlns:p14="http://schemas.microsoft.com/office/powerpoint/2010/main" val="41387892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1" name="Rectangle 10"/>
          <p:cNvSpPr/>
          <p:nvPr userDrawn="1"/>
        </p:nvSpPr>
        <p:spPr>
          <a:xfrm>
            <a:off x="0" y="0"/>
            <a:ext cx="6300192"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2130425"/>
            <a:ext cx="5326360" cy="165861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3933056"/>
            <a:ext cx="5328592"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47664346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AU"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755100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845944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4781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pic>
        <p:nvPicPr>
          <p:cNvPr id="1026" name="Picture 2" title="Australian Electoral Commission 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3907" y="476672"/>
            <a:ext cx="2304293" cy="502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31456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3002096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92179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640025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8" name="Footer Placeholder 7"/>
          <p:cNvSpPr>
            <a:spLocks noGrp="1"/>
          </p:cNvSpPr>
          <p:nvPr>
            <p:ph type="ftr" sz="quarter" idx="11"/>
          </p:nvPr>
        </p:nvSpPr>
        <p:spPr/>
        <p:txBody>
          <a:bodyPr/>
          <a:lstStyle>
            <a:lvl1pPr>
              <a:defRPr>
                <a:solidFill>
                  <a:schemeClr val="bg2"/>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63065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4" name="Footer Placeholder 3"/>
          <p:cNvSpPr>
            <a:spLocks noGrp="1"/>
          </p:cNvSpPr>
          <p:nvPr>
            <p:ph type="ftr" sz="quarter" idx="11"/>
          </p:nvPr>
        </p:nvSpPr>
        <p:spPr/>
        <p:txBody>
          <a:bodyPr/>
          <a:lstStyle>
            <a:lvl1pPr>
              <a:defRPr>
                <a:solidFill>
                  <a:schemeClr val="bg2"/>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858115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3" name="Footer Placeholder 2"/>
          <p:cNvSpPr>
            <a:spLocks noGrp="1"/>
          </p:cNvSpPr>
          <p:nvPr>
            <p:ph type="ftr" sz="quarter" idx="11"/>
          </p:nvPr>
        </p:nvSpPr>
        <p:spPr/>
        <p:txBody>
          <a:bodyPr/>
          <a:lstStyle>
            <a:lvl1pPr>
              <a:defRPr>
                <a:solidFill>
                  <a:schemeClr val="bg2"/>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99448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2">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404664"/>
            <a:ext cx="7772400" cy="1181993"/>
          </a:xfrm>
        </p:spPr>
        <p:txBody>
          <a:bodyPr>
            <a:normAutofit/>
          </a:bodyPr>
          <a:lstStyle>
            <a:lvl1pPr algn="l">
              <a:defRPr sz="400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1988840"/>
            <a:ext cx="7848872" cy="3888432"/>
          </a:xfrm>
        </p:spPr>
        <p:txBody>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22596448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5484070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06575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0026192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052423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lvl1pPr algn="l">
              <a:defRPr sz="4000">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66934263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
        <p:nvSpPr>
          <p:cNvPr id="7" name="Title 1"/>
          <p:cNvSpPr>
            <a:spLocks noGrp="1"/>
          </p:cNvSpPr>
          <p:nvPr>
            <p:ph type="ctrTitle"/>
          </p:nvPr>
        </p:nvSpPr>
        <p:spPr>
          <a:xfrm>
            <a:off x="395536" y="332656"/>
            <a:ext cx="7772400" cy="1470025"/>
          </a:xfrm>
        </p:spPr>
        <p:txBody>
          <a:bodyPr>
            <a:normAutofit/>
          </a:bodyPr>
          <a:lstStyle>
            <a:lvl1pPr algn="l">
              <a:defRPr sz="4000">
                <a:solidFill>
                  <a:schemeClr val="accent1"/>
                </a:solidFill>
              </a:defRPr>
            </a:lvl1pPr>
          </a:lstStyle>
          <a:p>
            <a:r>
              <a:rPr lang="en-US" dirty="0" smtClean="0"/>
              <a:t>Click to edit Master title style</a:t>
            </a:r>
            <a:endParaRPr lang="en-AU" dirty="0"/>
          </a:p>
        </p:txBody>
      </p:sp>
      <p:sp>
        <p:nvSpPr>
          <p:cNvPr id="8" name="Subtitle 2"/>
          <p:cNvSpPr>
            <a:spLocks noGrp="1"/>
          </p:cNvSpPr>
          <p:nvPr>
            <p:ph type="subTitle" idx="1"/>
          </p:nvPr>
        </p:nvSpPr>
        <p:spPr>
          <a:xfrm>
            <a:off x="395536" y="1916832"/>
            <a:ext cx="8280920" cy="3888432"/>
          </a:xfrm>
        </p:spPr>
        <p:txBody>
          <a:bodyPr/>
          <a:lstStyle>
            <a:lvl1pPr marL="0" indent="0" algn="l">
              <a:buNone/>
              <a:defRPr sz="28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35932574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58840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8" name="Footer Placeholder 7"/>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294194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083264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3" name="Footer Placeholder 2"/>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112305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25/03/2020</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289503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98681-8D9B-48A7-9C44-DFD48B909FB2}" type="datetimeFigureOut">
              <a:rPr lang="en-AU" smtClean="0"/>
              <a:t>25/03/2020</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04D600-6FA2-4CA0-B96B-1FEAD03438AF}" type="slidenum">
              <a:rPr lang="en-AU" smtClean="0"/>
              <a:t>‹#›</a:t>
            </a:fld>
            <a:endParaRPr lang="en-AU"/>
          </a:p>
        </p:txBody>
      </p:sp>
    </p:spTree>
    <p:extLst>
      <p:ext uri="{BB962C8B-B14F-4D97-AF65-F5344CB8AC3E}">
        <p14:creationId xmlns:p14="http://schemas.microsoft.com/office/powerpoint/2010/main" val="398288948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0"/>
          </a:schemeClr>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2"/>
                </a:solidFill>
              </a:defRPr>
            </a:lvl1pPr>
          </a:lstStyle>
          <a:p>
            <a:fld id="{F2198681-8D9B-48A7-9C44-DFD48B909FB2}" type="datetimeFigureOut">
              <a:rPr lang="en-AU" smtClean="0"/>
              <a:pPr/>
              <a:t>25/03/2020</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2"/>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978418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2"/>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8.xml"/><Relationship Id="rId4" Type="http://schemas.openxmlformats.org/officeDocument/2006/relationships/hyperlink" Target="http://www.peo.gov.au/" TargetMode="Externa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Title 7"/>
          <p:cNvSpPr txBox="1">
            <a:spLocks/>
          </p:cNvSpPr>
          <p:nvPr/>
        </p:nvSpPr>
        <p:spPr>
          <a:xfrm>
            <a:off x="549569" y="1649864"/>
            <a:ext cx="5544616" cy="147002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accent1"/>
                </a:solidFill>
                <a:latin typeface="+mj-lt"/>
                <a:ea typeface="+mj-ea"/>
                <a:cs typeface="+mj-cs"/>
              </a:defRPr>
            </a:lvl1pPr>
          </a:lstStyle>
          <a:p>
            <a:pPr algn="l"/>
            <a:r>
              <a:rPr lang="en-AU" sz="6000" dirty="0" smtClean="0">
                <a:solidFill>
                  <a:schemeClr val="bg1"/>
                </a:solidFill>
              </a:rPr>
              <a:t>Community Electoral </a:t>
            </a:r>
            <a:br>
              <a:rPr lang="en-AU" sz="6000" dirty="0" smtClean="0">
                <a:solidFill>
                  <a:schemeClr val="bg1"/>
                </a:solidFill>
              </a:rPr>
            </a:br>
            <a:r>
              <a:rPr lang="en-AU" sz="6000" dirty="0" smtClean="0">
                <a:solidFill>
                  <a:schemeClr val="bg1"/>
                </a:solidFill>
              </a:rPr>
              <a:t>Information Session</a:t>
            </a:r>
            <a:endParaRPr lang="en-AU" sz="6000" dirty="0">
              <a:solidFill>
                <a:schemeClr val="bg1"/>
              </a:solidFill>
            </a:endParaRPr>
          </a:p>
        </p:txBody>
      </p:sp>
      <p:sp>
        <p:nvSpPr>
          <p:cNvPr id="7" name="Subtitle 6"/>
          <p:cNvSpPr>
            <a:spLocks noGrp="1"/>
          </p:cNvSpPr>
          <p:nvPr>
            <p:ph type="subTitle" idx="1"/>
          </p:nvPr>
        </p:nvSpPr>
        <p:spPr>
          <a:xfrm>
            <a:off x="657042" y="5301208"/>
            <a:ext cx="5328592" cy="864096"/>
          </a:xfrm>
        </p:spPr>
        <p:txBody>
          <a:bodyPr/>
          <a:lstStyle/>
          <a:p>
            <a:pPr algn="l"/>
            <a:r>
              <a:rPr lang="en-AU" dirty="0" smtClean="0"/>
              <a:t>Welcome</a:t>
            </a:r>
            <a:endParaRPr lang="en-AU" dirty="0"/>
          </a:p>
        </p:txBody>
      </p:sp>
    </p:spTree>
    <p:extLst>
      <p:ext uri="{BB962C8B-B14F-4D97-AF65-F5344CB8AC3E}">
        <p14:creationId xmlns:p14="http://schemas.microsoft.com/office/powerpoint/2010/main" val="25640331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772816"/>
            <a:ext cx="8147248" cy="3312367"/>
          </a:xfrm>
        </p:spPr>
        <p:txBody>
          <a:bodyPr>
            <a:normAutofit/>
          </a:bodyPr>
          <a:lstStyle/>
          <a:p>
            <a:r>
              <a:rPr lang="en-US" dirty="0"/>
              <a:t>If you are aged 18 years and over and an Australian citizen you must </a:t>
            </a:r>
            <a:r>
              <a:rPr lang="en-US" dirty="0" err="1"/>
              <a:t>enrol</a:t>
            </a:r>
            <a:r>
              <a:rPr lang="en-US" dirty="0"/>
              <a:t> to vote. </a:t>
            </a:r>
          </a:p>
          <a:p>
            <a:endParaRPr lang="en-US" dirty="0" smtClean="0"/>
          </a:p>
          <a:p>
            <a:r>
              <a:rPr lang="en-US" dirty="0" smtClean="0"/>
              <a:t>If </a:t>
            </a:r>
            <a:r>
              <a:rPr lang="en-US" dirty="0"/>
              <a:t>you are 16 or 17, you can </a:t>
            </a:r>
            <a:r>
              <a:rPr lang="en-US" dirty="0" err="1"/>
              <a:t>enrol</a:t>
            </a:r>
            <a:r>
              <a:rPr lang="en-US" dirty="0"/>
              <a:t>. </a:t>
            </a:r>
          </a:p>
          <a:p>
            <a:endParaRPr lang="en-AU" dirty="0"/>
          </a:p>
        </p:txBody>
      </p:sp>
      <p:sp>
        <p:nvSpPr>
          <p:cNvPr id="5" name="TextBox 4"/>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2: Do I have to enrol and vote?</a:t>
            </a:r>
            <a:endParaRPr lang="en-AU" sz="1600" dirty="0">
              <a:solidFill>
                <a:prstClr val="white"/>
              </a:solidFill>
            </a:endParaRPr>
          </a:p>
        </p:txBody>
      </p:sp>
    </p:spTree>
    <p:extLst>
      <p:ext uri="{BB962C8B-B14F-4D97-AF65-F5344CB8AC3E}">
        <p14:creationId xmlns:p14="http://schemas.microsoft.com/office/powerpoint/2010/main" val="17613296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2132856"/>
            <a:ext cx="7329977" cy="2980928"/>
          </a:xfrm>
        </p:spPr>
        <p:txBody>
          <a:bodyPr/>
          <a:lstStyle/>
          <a:p>
            <a:r>
              <a:rPr lang="en-US" dirty="0"/>
              <a:t>Everyone who is eligible to vote must be enrolled. </a:t>
            </a:r>
          </a:p>
          <a:p>
            <a:endParaRPr lang="en-AU" dirty="0" smtClean="0"/>
          </a:p>
          <a:p>
            <a:r>
              <a:rPr lang="en-US" dirty="0"/>
              <a:t>If you have never enrolled, you can do it now and you won’t be fined</a:t>
            </a:r>
            <a:r>
              <a:rPr lang="en-US" dirty="0" smtClean="0"/>
              <a:t>.</a:t>
            </a: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spTree>
    <p:extLst>
      <p:ext uri="{BB962C8B-B14F-4D97-AF65-F5344CB8AC3E}">
        <p14:creationId xmlns:p14="http://schemas.microsoft.com/office/powerpoint/2010/main" val="14322457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908720"/>
            <a:ext cx="8352928" cy="2620888"/>
          </a:xfrm>
        </p:spPr>
        <p:txBody>
          <a:bodyPr>
            <a:normAutofit/>
          </a:bodyPr>
          <a:lstStyle/>
          <a:p>
            <a:r>
              <a:rPr lang="en-US" sz="2800" dirty="0"/>
              <a:t>Enrolling to vote is quick and easy.</a:t>
            </a:r>
          </a:p>
          <a:p>
            <a:endParaRPr lang="en-AU" sz="2800" dirty="0" smtClean="0"/>
          </a:p>
          <a:p>
            <a:r>
              <a:rPr lang="en-US" sz="2800" dirty="0"/>
              <a:t>You can </a:t>
            </a:r>
            <a:r>
              <a:rPr lang="en-US" sz="2800" dirty="0" err="1"/>
              <a:t>enrol</a:t>
            </a:r>
            <a:r>
              <a:rPr lang="en-US" sz="2800" dirty="0"/>
              <a:t> by filling in an enrolment form, either online or using a paper version of the form. </a:t>
            </a:r>
          </a:p>
          <a:p>
            <a:endParaRPr lang="en-AU" sz="28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2: Do I have to enrol and vote?</a:t>
            </a:r>
            <a:endParaRPr lang="en-AU" sz="1600" dirty="0">
              <a:solidFill>
                <a:prstClr val="white"/>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0111" y="3140968"/>
            <a:ext cx="4787807" cy="3195063"/>
          </a:xfrm>
          <a:prstGeom prst="rect">
            <a:avLst/>
          </a:prstGeom>
        </p:spPr>
      </p:pic>
    </p:spTree>
    <p:extLst>
      <p:ext uri="{BB962C8B-B14F-4D97-AF65-F5344CB8AC3E}">
        <p14:creationId xmlns:p14="http://schemas.microsoft.com/office/powerpoint/2010/main" val="283066775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123139"/>
            <a:ext cx="4186808" cy="4929411"/>
          </a:xfrm>
        </p:spPr>
        <p:txBody>
          <a:bodyPr>
            <a:normAutofit/>
          </a:bodyPr>
          <a:lstStyle/>
          <a:p>
            <a:r>
              <a:rPr lang="en-US" dirty="0"/>
              <a:t>Ensure your enrolled name and address details remain up to date.</a:t>
            </a:r>
          </a:p>
          <a:p>
            <a:endParaRPr lang="en-AU" dirty="0" smtClean="0"/>
          </a:p>
          <a:p>
            <a:r>
              <a:rPr lang="en-US" dirty="0"/>
              <a:t>You can do this quickly and easily online: </a:t>
            </a:r>
            <a:r>
              <a:rPr lang="en-US" b="1" u="sng" dirty="0"/>
              <a:t>www.aec.gov.au</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0312" t="13981" r="22783" b="11893"/>
          <a:stretch/>
        </p:blipFill>
        <p:spPr>
          <a:xfrm>
            <a:off x="5004048" y="1053423"/>
            <a:ext cx="3351078" cy="5070219"/>
          </a:xfrm>
          <a:prstGeom prst="rect">
            <a:avLst/>
          </a:prstGeom>
        </p:spPr>
      </p:pic>
    </p:spTree>
    <p:extLst>
      <p:ext uri="{BB962C8B-B14F-4D97-AF65-F5344CB8AC3E}">
        <p14:creationId xmlns:p14="http://schemas.microsoft.com/office/powerpoint/2010/main" val="41325531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27584" y="1628800"/>
            <a:ext cx="7632848" cy="3196952"/>
          </a:xfrm>
        </p:spPr>
        <p:txBody>
          <a:bodyPr/>
          <a:lstStyle/>
          <a:p>
            <a:r>
              <a:rPr lang="en-US" dirty="0"/>
              <a:t>It is compulsory for all Australian citizens aged 18 years and over to </a:t>
            </a:r>
            <a:r>
              <a:rPr lang="en-US" dirty="0" err="1"/>
              <a:t>enrol</a:t>
            </a:r>
            <a:r>
              <a:rPr lang="en-US" dirty="0"/>
              <a:t> and vote. </a:t>
            </a:r>
          </a:p>
          <a:p>
            <a:endParaRPr lang="en-US" dirty="0"/>
          </a:p>
          <a:p>
            <a:r>
              <a:rPr lang="en-US" dirty="0"/>
              <a:t>It is your right and your responsibility.</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spTree>
    <p:extLst>
      <p:ext uri="{BB962C8B-B14F-4D97-AF65-F5344CB8AC3E}">
        <p14:creationId xmlns:p14="http://schemas.microsoft.com/office/powerpoint/2010/main" val="19940918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013176"/>
            <a:ext cx="8435280" cy="1112987"/>
          </a:xfrm>
        </p:spPr>
        <p:txBody>
          <a:bodyPr/>
          <a:lstStyle/>
          <a:p>
            <a:pPr marL="0" indent="0">
              <a:buNone/>
            </a:pPr>
            <a:r>
              <a:rPr lang="en-US" dirty="0"/>
              <a:t>Optional activity: </a:t>
            </a:r>
            <a:r>
              <a:rPr lang="en-US" dirty="0" smtClean="0"/>
              <a:t/>
            </a:r>
            <a:br>
              <a:rPr lang="en-US" dirty="0" smtClean="0"/>
            </a:br>
            <a:r>
              <a:rPr lang="en-US" dirty="0" err="1" smtClean="0"/>
              <a:t>enrol</a:t>
            </a:r>
            <a:r>
              <a:rPr lang="en-US" dirty="0" smtClean="0"/>
              <a:t> </a:t>
            </a:r>
            <a:r>
              <a:rPr lang="en-US" dirty="0"/>
              <a:t>to vote, </a:t>
            </a:r>
            <a:r>
              <a:rPr lang="en-US" dirty="0" smtClean="0"/>
              <a:t>or </a:t>
            </a:r>
            <a:r>
              <a:rPr lang="en-US" dirty="0"/>
              <a:t>check your enrolment details.</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spTree>
    <p:extLst>
      <p:ext uri="{BB962C8B-B14F-4D97-AF65-F5344CB8AC3E}">
        <p14:creationId xmlns:p14="http://schemas.microsoft.com/office/powerpoint/2010/main" val="35921663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467544" y="5013176"/>
            <a:ext cx="5326360" cy="93610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AU" dirty="0" smtClean="0"/>
              <a:t>Topic 3 </a:t>
            </a:r>
            <a:endParaRPr lang="en-AU" dirty="0"/>
          </a:p>
        </p:txBody>
      </p:sp>
      <p:sp>
        <p:nvSpPr>
          <p:cNvPr id="5" name="Subtitle 2"/>
          <p:cNvSpPr txBox="1">
            <a:spLocks/>
          </p:cNvSpPr>
          <p:nvPr/>
        </p:nvSpPr>
        <p:spPr>
          <a:xfrm>
            <a:off x="467544" y="5805264"/>
            <a:ext cx="5328592" cy="6480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dirty="0" smtClean="0"/>
              <a:t>Where do I go to vote?</a:t>
            </a:r>
            <a:endParaRPr lang="en-AU" dirty="0"/>
          </a:p>
        </p:txBody>
      </p:sp>
    </p:spTree>
    <p:extLst>
      <p:ext uri="{BB962C8B-B14F-4D97-AF65-F5344CB8AC3E}">
        <p14:creationId xmlns:p14="http://schemas.microsoft.com/office/powerpoint/2010/main" val="12011935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196752"/>
            <a:ext cx="7848872" cy="2232248"/>
          </a:xfrm>
        </p:spPr>
        <p:txBody>
          <a:bodyPr/>
          <a:lstStyle/>
          <a:p>
            <a:pPr marL="457200" indent="-457200">
              <a:buFont typeface="Arial" panose="020B0604020202020204" pitchFamily="34" charset="0"/>
              <a:buChar char="•"/>
            </a:pPr>
            <a:r>
              <a:rPr lang="en-US" dirty="0"/>
              <a:t>This topic will provide information about the options you have for voting in a federal election</a:t>
            </a:r>
            <a:r>
              <a:rPr lang="en-US" dirty="0" smtClean="0"/>
              <a:t>.</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Venues which are commonly used as polling places are schools, community halls and church halls.</a:t>
            </a:r>
          </a:p>
          <a:p>
            <a:pPr marL="457200" indent="-457200">
              <a:buFont typeface="Arial" panose="020B0604020202020204" pitchFamily="34" charset="0"/>
              <a:buChar char="•"/>
            </a:pPr>
            <a:endParaRPr lang="en-US" sz="3200" dirty="0"/>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Where do I go to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9284" b="40767"/>
          <a:stretch/>
        </p:blipFill>
        <p:spPr>
          <a:xfrm>
            <a:off x="830350" y="3789040"/>
            <a:ext cx="7416824" cy="2469735"/>
          </a:xfrm>
          <a:prstGeom prst="rect">
            <a:avLst/>
          </a:prstGeom>
        </p:spPr>
      </p:pic>
    </p:spTree>
    <p:extLst>
      <p:ext uri="{BB962C8B-B14F-4D97-AF65-F5344CB8AC3E}">
        <p14:creationId xmlns:p14="http://schemas.microsoft.com/office/powerpoint/2010/main" val="125923638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3: Where do I go to vote?</a:t>
            </a:r>
            <a:endParaRPr lang="en-AU" sz="1600" dirty="0">
              <a:solidFill>
                <a:prstClr val="white"/>
              </a:solidFill>
            </a:endParaRPr>
          </a:p>
        </p:txBody>
      </p:sp>
      <p:sp>
        <p:nvSpPr>
          <p:cNvPr id="5" name="TextBox 4"/>
          <p:cNvSpPr txBox="1"/>
          <p:nvPr/>
        </p:nvSpPr>
        <p:spPr>
          <a:xfrm>
            <a:off x="539552" y="980728"/>
            <a:ext cx="8136904" cy="1077218"/>
          </a:xfrm>
          <a:prstGeom prst="rect">
            <a:avLst/>
          </a:prstGeom>
          <a:noFill/>
        </p:spPr>
        <p:txBody>
          <a:bodyPr wrap="square" rtlCol="0">
            <a:spAutoFit/>
          </a:bodyPr>
          <a:lstStyle/>
          <a:p>
            <a:r>
              <a:rPr lang="en-US" sz="3200" dirty="0">
                <a:solidFill>
                  <a:prstClr val="white"/>
                </a:solidFill>
              </a:rPr>
              <a:t>If you are unable to attend a polling place on election day you </a:t>
            </a:r>
            <a:r>
              <a:rPr lang="en-US" sz="3200" dirty="0" smtClean="0">
                <a:solidFill>
                  <a:prstClr val="white"/>
                </a:solidFill>
              </a:rPr>
              <a:t>can </a:t>
            </a:r>
            <a:r>
              <a:rPr lang="en-US" sz="3200" dirty="0">
                <a:solidFill>
                  <a:prstClr val="white"/>
                </a:solidFill>
              </a:rPr>
              <a:t>still vote.</a:t>
            </a:r>
          </a:p>
        </p:txBody>
      </p:sp>
      <p:sp>
        <p:nvSpPr>
          <p:cNvPr id="6" name="Rounded Rectangle 5"/>
          <p:cNvSpPr/>
          <p:nvPr/>
        </p:nvSpPr>
        <p:spPr>
          <a:xfrm>
            <a:off x="323528" y="2348880"/>
            <a:ext cx="3096344" cy="172819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prstClr val="white"/>
              </a:solidFill>
            </a:endParaRPr>
          </a:p>
        </p:txBody>
      </p:sp>
      <p:sp>
        <p:nvSpPr>
          <p:cNvPr id="7" name="TextBox 6"/>
          <p:cNvSpPr txBox="1"/>
          <p:nvPr/>
        </p:nvSpPr>
        <p:spPr>
          <a:xfrm>
            <a:off x="356868" y="2489701"/>
            <a:ext cx="3096344" cy="1569660"/>
          </a:xfrm>
          <a:prstGeom prst="rect">
            <a:avLst/>
          </a:prstGeom>
          <a:noFill/>
        </p:spPr>
        <p:txBody>
          <a:bodyPr wrap="square" rtlCol="0">
            <a:spAutoFit/>
          </a:bodyPr>
          <a:lstStyle/>
          <a:p>
            <a:pPr algn="ctr"/>
            <a:r>
              <a:rPr lang="en-AU" sz="2400" dirty="0" smtClean="0">
                <a:solidFill>
                  <a:prstClr val="black"/>
                </a:solidFill>
              </a:rPr>
              <a:t>If you know that you will not be near a polling place on election day.</a:t>
            </a:r>
            <a:endParaRPr lang="en-AU" sz="2400" dirty="0">
              <a:solidFill>
                <a:prstClr val="black"/>
              </a:solidFill>
            </a:endParaRPr>
          </a:p>
        </p:txBody>
      </p:sp>
      <p:pic>
        <p:nvPicPr>
          <p:cNvPr id="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2399818"/>
            <a:ext cx="3121025"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4759991"/>
            <a:ext cx="3121025"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Straight Arrow Connector 9"/>
          <p:cNvCxnSpPr/>
          <p:nvPr/>
        </p:nvCxnSpPr>
        <p:spPr>
          <a:xfrm>
            <a:off x="3518726" y="3212976"/>
            <a:ext cx="2040590" cy="0"/>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5724128" y="2492896"/>
            <a:ext cx="3096344" cy="1569660"/>
          </a:xfrm>
          <a:prstGeom prst="rect">
            <a:avLst/>
          </a:prstGeom>
          <a:noFill/>
        </p:spPr>
        <p:txBody>
          <a:bodyPr wrap="square" rtlCol="0">
            <a:spAutoFit/>
          </a:bodyPr>
          <a:lstStyle/>
          <a:p>
            <a:pPr algn="ctr"/>
            <a:r>
              <a:rPr lang="en-AU" sz="2400" dirty="0" smtClean="0">
                <a:solidFill>
                  <a:prstClr val="black"/>
                </a:solidFill>
              </a:rPr>
              <a:t>Go to a pre-poll voting centre </a:t>
            </a:r>
            <a:r>
              <a:rPr lang="en-AU" sz="2400" b="1" u="sng" dirty="0" smtClean="0">
                <a:solidFill>
                  <a:prstClr val="black"/>
                </a:solidFill>
              </a:rPr>
              <a:t>or</a:t>
            </a:r>
            <a:r>
              <a:rPr lang="en-AU" sz="2400" dirty="0" smtClean="0">
                <a:solidFill>
                  <a:prstClr val="black"/>
                </a:solidFill>
              </a:rPr>
              <a:t> apply for a postal vote.</a:t>
            </a:r>
            <a:endParaRPr lang="en-AU" sz="2400" dirty="0">
              <a:solidFill>
                <a:prstClr val="black"/>
              </a:solidFill>
            </a:endParaRPr>
          </a:p>
        </p:txBody>
      </p:sp>
      <p:sp>
        <p:nvSpPr>
          <p:cNvPr id="12" name="TextBox 11"/>
          <p:cNvSpPr txBox="1"/>
          <p:nvPr/>
        </p:nvSpPr>
        <p:spPr>
          <a:xfrm>
            <a:off x="5724128" y="4897649"/>
            <a:ext cx="3096344" cy="1569660"/>
          </a:xfrm>
          <a:prstGeom prst="rect">
            <a:avLst/>
          </a:prstGeom>
          <a:noFill/>
        </p:spPr>
        <p:txBody>
          <a:bodyPr wrap="square" rtlCol="0">
            <a:spAutoFit/>
          </a:bodyPr>
          <a:lstStyle/>
          <a:p>
            <a:pPr algn="ctr"/>
            <a:r>
              <a:rPr lang="en-AU" sz="2400" dirty="0" smtClean="0">
                <a:solidFill>
                  <a:prstClr val="black"/>
                </a:solidFill>
              </a:rPr>
              <a:t>Go </a:t>
            </a:r>
            <a:r>
              <a:rPr lang="en-AU" sz="2400" dirty="0">
                <a:solidFill>
                  <a:prstClr val="black"/>
                </a:solidFill>
              </a:rPr>
              <a:t>to a pre-poll voting centre </a:t>
            </a:r>
            <a:r>
              <a:rPr lang="en-AU" sz="2400" b="1" u="sng" dirty="0">
                <a:solidFill>
                  <a:prstClr val="black"/>
                </a:solidFill>
              </a:rPr>
              <a:t>or</a:t>
            </a:r>
            <a:r>
              <a:rPr lang="en-AU" sz="2400" dirty="0">
                <a:solidFill>
                  <a:prstClr val="black"/>
                </a:solidFill>
              </a:rPr>
              <a:t> </a:t>
            </a:r>
            <a:r>
              <a:rPr lang="en-AU" sz="2400" dirty="0" smtClean="0">
                <a:solidFill>
                  <a:prstClr val="black"/>
                </a:solidFill>
              </a:rPr>
              <a:t>apply </a:t>
            </a:r>
            <a:r>
              <a:rPr lang="en-AU" sz="2400" dirty="0">
                <a:solidFill>
                  <a:prstClr val="black"/>
                </a:solidFill>
              </a:rPr>
              <a:t>for a postal vote.</a:t>
            </a:r>
          </a:p>
        </p:txBody>
      </p:sp>
      <p:pic>
        <p:nvPicPr>
          <p:cNvPr id="1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8707" y="4820278"/>
            <a:ext cx="3121025" cy="1749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318274" y="4939756"/>
            <a:ext cx="3096344" cy="1569660"/>
          </a:xfrm>
          <a:prstGeom prst="rect">
            <a:avLst/>
          </a:prstGeom>
          <a:noFill/>
        </p:spPr>
        <p:txBody>
          <a:bodyPr wrap="square" rtlCol="0">
            <a:spAutoFit/>
          </a:bodyPr>
          <a:lstStyle/>
          <a:p>
            <a:pPr algn="ctr"/>
            <a:r>
              <a:rPr lang="en-AU" sz="2400" dirty="0" smtClean="0">
                <a:solidFill>
                  <a:prstClr val="black"/>
                </a:solidFill>
              </a:rPr>
              <a:t>If you know that you will not be in Australia on election day.</a:t>
            </a:r>
            <a:endParaRPr lang="en-AU" sz="2400" dirty="0">
              <a:solidFill>
                <a:prstClr val="black"/>
              </a:solidFill>
            </a:endParaRPr>
          </a:p>
        </p:txBody>
      </p:sp>
      <p:cxnSp>
        <p:nvCxnSpPr>
          <p:cNvPr id="18" name="Straight Arrow Connector 17"/>
          <p:cNvCxnSpPr/>
          <p:nvPr/>
        </p:nvCxnSpPr>
        <p:spPr>
          <a:xfrm>
            <a:off x="3587709" y="5623833"/>
            <a:ext cx="2040590" cy="0"/>
          </a:xfrm>
          <a:prstGeom prst="straightConnector1">
            <a:avLst/>
          </a:prstGeom>
          <a:ln w="38100">
            <a:solidFill>
              <a:schemeClr val="bg2"/>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39615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1340768"/>
            <a:ext cx="7772400" cy="1181993"/>
          </a:xfrm>
        </p:spPr>
        <p:txBody>
          <a:bodyPr>
            <a:normAutofit fontScale="90000"/>
          </a:bodyPr>
          <a:lstStyle/>
          <a:p>
            <a:r>
              <a:rPr lang="en-US" dirty="0"/>
              <a:t>If you cannot get to a polling place on election day, and you are not sure what to do:</a:t>
            </a:r>
            <a:br>
              <a:rPr lang="en-US" dirty="0"/>
            </a:br>
            <a:endParaRPr lang="en-AU" dirty="0"/>
          </a:p>
        </p:txBody>
      </p:sp>
      <p:sp>
        <p:nvSpPr>
          <p:cNvPr id="3" name="Subtitle 2"/>
          <p:cNvSpPr>
            <a:spLocks noGrp="1"/>
          </p:cNvSpPr>
          <p:nvPr>
            <p:ph type="subTitle" idx="1"/>
          </p:nvPr>
        </p:nvSpPr>
        <p:spPr>
          <a:xfrm>
            <a:off x="683568" y="2708920"/>
            <a:ext cx="7848872" cy="2885750"/>
          </a:xfrm>
        </p:spPr>
        <p:txBody>
          <a:bodyPr/>
          <a:lstStyle/>
          <a:p>
            <a:pPr algn="ctr"/>
            <a:r>
              <a:rPr lang="en-US" sz="2000" dirty="0"/>
              <a:t>Visit the Australian Electoral Commission website </a:t>
            </a:r>
            <a:r>
              <a:rPr lang="en-US" sz="3200" b="1" u="sng" dirty="0" smtClean="0"/>
              <a:t>www.aec.gov.au/Voting</a:t>
            </a:r>
            <a:endParaRPr lang="en-US" u="sng" dirty="0" smtClean="0"/>
          </a:p>
          <a:p>
            <a:pPr algn="ctr"/>
            <a:r>
              <a:rPr lang="en-US" sz="2000" dirty="0" smtClean="0"/>
              <a:t/>
            </a:r>
            <a:br>
              <a:rPr lang="en-US" sz="2000" dirty="0" smtClean="0"/>
            </a:br>
            <a:r>
              <a:rPr lang="en-US" sz="2000" dirty="0" smtClean="0"/>
              <a:t>Or</a:t>
            </a:r>
            <a:br>
              <a:rPr lang="en-US" sz="2000" dirty="0" smtClean="0"/>
            </a:br>
            <a:endParaRPr lang="en-US" u="sng" dirty="0" smtClean="0"/>
          </a:p>
          <a:p>
            <a:pPr algn="ctr"/>
            <a:r>
              <a:rPr lang="en-US" sz="2000" dirty="0"/>
              <a:t>Phone the Australian Electoral Commission information line </a:t>
            </a:r>
          </a:p>
          <a:p>
            <a:pPr algn="ctr"/>
            <a:r>
              <a:rPr lang="en-US" sz="3200" b="1" dirty="0"/>
              <a:t>13 23 26</a:t>
            </a:r>
          </a:p>
          <a:p>
            <a:endParaRPr lang="en-US" dirty="0"/>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3: Where do I go to vote?</a:t>
            </a:r>
            <a:endParaRPr lang="en-AU" sz="1600" dirty="0">
              <a:solidFill>
                <a:schemeClr val="bg1"/>
              </a:solidFill>
            </a:endParaRP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88790" y="5810694"/>
            <a:ext cx="2371785" cy="504057"/>
          </a:xfrm>
          <a:prstGeom prst="rect">
            <a:avLst/>
          </a:prstGeom>
        </p:spPr>
      </p:pic>
    </p:spTree>
    <p:extLst>
      <p:ext uri="{BB962C8B-B14F-4D97-AF65-F5344CB8AC3E}">
        <p14:creationId xmlns:p14="http://schemas.microsoft.com/office/powerpoint/2010/main" val="3075494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E267B"/>
        </a:solidFill>
        <a:effectLst/>
      </p:bgPr>
    </p:bg>
    <p:spTree>
      <p:nvGrpSpPr>
        <p:cNvPr id="1" name=""/>
        <p:cNvGrpSpPr/>
        <p:nvPr/>
      </p:nvGrpSpPr>
      <p:grpSpPr>
        <a:xfrm>
          <a:off x="0" y="0"/>
          <a:ext cx="0" cy="0"/>
          <a:chOff x="0" y="0"/>
          <a:chExt cx="0" cy="0"/>
        </a:xfrm>
      </p:grpSpPr>
      <p:sp>
        <p:nvSpPr>
          <p:cNvPr id="6" name="Subtitle 4"/>
          <p:cNvSpPr txBox="1">
            <a:spLocks/>
          </p:cNvSpPr>
          <p:nvPr/>
        </p:nvSpPr>
        <p:spPr>
          <a:xfrm>
            <a:off x="755576" y="1772816"/>
            <a:ext cx="7704856" cy="43204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r>
              <a:rPr lang="en-AU" sz="1800" dirty="0" smtClean="0">
                <a:solidFill>
                  <a:schemeClr val="bg1"/>
                </a:solidFill>
              </a:rPr>
              <a:t>This presentation has been developed by the AEC to help communities understand the electoral system and the important part played by each voter.</a:t>
            </a:r>
          </a:p>
          <a:p>
            <a:endParaRPr lang="en-AU" sz="1800" dirty="0" smtClean="0">
              <a:solidFill>
                <a:schemeClr val="bg1"/>
              </a:solidFill>
            </a:endParaRPr>
          </a:p>
          <a:p>
            <a:pPr marL="457200" indent="-457200"/>
            <a:r>
              <a:rPr lang="en-AU" sz="1800" dirty="0" smtClean="0">
                <a:solidFill>
                  <a:schemeClr val="bg1"/>
                </a:solidFill>
              </a:rPr>
              <a:t>The person presenting the information does not work for the AEC or represent the AEC.</a:t>
            </a:r>
          </a:p>
          <a:p>
            <a:endParaRPr lang="en-AU" sz="1800" dirty="0" smtClean="0">
              <a:solidFill>
                <a:schemeClr val="bg1"/>
              </a:solidFill>
            </a:endParaRPr>
          </a:p>
          <a:p>
            <a:pPr marL="457200" indent="-457200"/>
            <a:r>
              <a:rPr lang="en-AU" sz="1800" dirty="0" smtClean="0">
                <a:solidFill>
                  <a:schemeClr val="bg1"/>
                </a:solidFill>
              </a:rPr>
              <a:t>Any views expressed by the presenter during this session do not necessarily reflect those of the AEC.</a:t>
            </a:r>
          </a:p>
          <a:p>
            <a:endParaRPr lang="en-AU" sz="1800" dirty="0" smtClean="0">
              <a:solidFill>
                <a:schemeClr val="bg1"/>
              </a:solidFill>
            </a:endParaRPr>
          </a:p>
          <a:p>
            <a:pPr marL="457200" indent="-457200"/>
            <a:r>
              <a:rPr lang="en-AU" sz="1800" dirty="0" smtClean="0">
                <a:solidFill>
                  <a:schemeClr val="bg1"/>
                </a:solidFill>
              </a:rPr>
              <a:t>For more information, go to the AEC’s website or ring 13 23 26</a:t>
            </a:r>
          </a:p>
          <a:p>
            <a:endParaRPr lang="en-AU" sz="1800" dirty="0">
              <a:solidFill>
                <a:schemeClr val="bg1"/>
              </a:solidFill>
            </a:endParaRPr>
          </a:p>
        </p:txBody>
      </p:sp>
      <p:sp>
        <p:nvSpPr>
          <p:cNvPr id="7" name="Title 1"/>
          <p:cNvSpPr>
            <a:spLocks noGrp="1"/>
          </p:cNvSpPr>
          <p:nvPr>
            <p:ph type="ctrTitle"/>
          </p:nvPr>
        </p:nvSpPr>
        <p:spPr>
          <a:xfrm>
            <a:off x="661382" y="302791"/>
            <a:ext cx="7772400" cy="1470025"/>
          </a:xfrm>
        </p:spPr>
        <p:txBody>
          <a:bodyPr/>
          <a:lstStyle/>
          <a:p>
            <a:pPr algn="l"/>
            <a:r>
              <a:rPr lang="en-AU" sz="4000" dirty="0" smtClean="0">
                <a:solidFill>
                  <a:schemeClr val="bg1"/>
                </a:solidFill>
              </a:rPr>
              <a:t>Introduction</a:t>
            </a:r>
            <a:endParaRPr lang="en-AU" dirty="0">
              <a:solidFill>
                <a:schemeClr val="bg1"/>
              </a:solidFill>
            </a:endParaRPr>
          </a:p>
        </p:txBody>
      </p:sp>
    </p:spTree>
    <p:extLst>
      <p:ext uri="{BB962C8B-B14F-4D97-AF65-F5344CB8AC3E}">
        <p14:creationId xmlns:p14="http://schemas.microsoft.com/office/powerpoint/2010/main" val="201494398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65104"/>
            <a:ext cx="5326360" cy="864096"/>
          </a:xfrm>
        </p:spPr>
        <p:txBody>
          <a:bodyPr/>
          <a:lstStyle/>
          <a:p>
            <a:pPr algn="l"/>
            <a:r>
              <a:rPr lang="en-AU" dirty="0" smtClean="0"/>
              <a:t>Topic 4</a:t>
            </a:r>
            <a:endParaRPr lang="en-AU" dirty="0"/>
          </a:p>
        </p:txBody>
      </p:sp>
      <p:sp>
        <p:nvSpPr>
          <p:cNvPr id="3" name="Subtitle 2"/>
          <p:cNvSpPr>
            <a:spLocks noGrp="1"/>
          </p:cNvSpPr>
          <p:nvPr>
            <p:ph type="subTitle" idx="1"/>
          </p:nvPr>
        </p:nvSpPr>
        <p:spPr>
          <a:xfrm>
            <a:off x="683568" y="5157192"/>
            <a:ext cx="5328592" cy="1248544"/>
          </a:xfrm>
        </p:spPr>
        <p:txBody>
          <a:bodyPr/>
          <a:lstStyle/>
          <a:p>
            <a:pPr algn="l"/>
            <a:r>
              <a:rPr lang="en-US" dirty="0"/>
              <a:t>What happens on </a:t>
            </a:r>
            <a:r>
              <a:rPr lang="en-US" dirty="0" smtClean="0"/>
              <a:t/>
            </a:r>
            <a:br>
              <a:rPr lang="en-US" dirty="0" smtClean="0"/>
            </a:br>
            <a:r>
              <a:rPr lang="en-US" dirty="0" smtClean="0"/>
              <a:t>election </a:t>
            </a:r>
            <a:r>
              <a:rPr lang="en-US" dirty="0"/>
              <a:t>day?</a:t>
            </a:r>
            <a:endParaRPr lang="en-AU" dirty="0"/>
          </a:p>
        </p:txBody>
      </p:sp>
    </p:spTree>
    <p:extLst>
      <p:ext uri="{BB962C8B-B14F-4D97-AF65-F5344CB8AC3E}">
        <p14:creationId xmlns:p14="http://schemas.microsoft.com/office/powerpoint/2010/main" val="41275124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4775" y="5013176"/>
            <a:ext cx="6490433" cy="964021"/>
          </a:xfrm>
        </p:spPr>
        <p:txBody>
          <a:bodyPr>
            <a:normAutofit/>
          </a:bodyPr>
          <a:lstStyle/>
          <a:p>
            <a:pPr marL="457200" indent="-457200" algn="ctr">
              <a:buFont typeface="+mj-lt"/>
              <a:buAutoNum type="arabicPeriod"/>
            </a:pPr>
            <a:r>
              <a:rPr lang="en-US" dirty="0"/>
              <a:t>Arrive at the polling place</a:t>
            </a:r>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3264" y="949529"/>
            <a:ext cx="5825440" cy="3883627"/>
          </a:xfrm>
          <a:prstGeom prst="rect">
            <a:avLst/>
          </a:prstGeom>
        </p:spPr>
      </p:pic>
    </p:spTree>
    <p:extLst>
      <p:ext uri="{BB962C8B-B14F-4D97-AF65-F5344CB8AC3E}">
        <p14:creationId xmlns:p14="http://schemas.microsoft.com/office/powerpoint/2010/main" val="25738060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7377" y="5123666"/>
            <a:ext cx="7632848" cy="950977"/>
          </a:xfrm>
        </p:spPr>
        <p:txBody>
          <a:bodyPr>
            <a:normAutofit/>
          </a:bodyPr>
          <a:lstStyle/>
          <a:p>
            <a:pPr marL="0" indent="0" algn="ctr">
              <a:buNone/>
            </a:pPr>
            <a:r>
              <a:rPr lang="en-US" dirty="0" smtClean="0"/>
              <a:t>2. You </a:t>
            </a:r>
            <a:r>
              <a:rPr lang="en-US" dirty="0"/>
              <a:t>may be offered how-to-vote cards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124744"/>
            <a:ext cx="6408712" cy="3607190"/>
          </a:xfrm>
          <a:prstGeom prst="rect">
            <a:avLst/>
          </a:prstGeom>
        </p:spPr>
      </p:pic>
    </p:spTree>
    <p:extLst>
      <p:ext uri="{BB962C8B-B14F-4D97-AF65-F5344CB8AC3E}">
        <p14:creationId xmlns:p14="http://schemas.microsoft.com/office/powerpoint/2010/main" val="34272625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8584" y="5599155"/>
            <a:ext cx="6490433" cy="836181"/>
          </a:xfrm>
        </p:spPr>
        <p:txBody>
          <a:bodyPr>
            <a:normAutofit/>
          </a:bodyPr>
          <a:lstStyle/>
          <a:p>
            <a:pPr marL="0" indent="0" algn="ctr">
              <a:buNone/>
            </a:pPr>
            <a:r>
              <a:rPr lang="en-US" dirty="0" smtClean="0"/>
              <a:t>3. You </a:t>
            </a:r>
            <a:r>
              <a:rPr lang="en-US" dirty="0"/>
              <a:t>may need to line up</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4: What happens on election day?</a:t>
            </a:r>
            <a:endParaRPr lang="en-AU" sz="1600" dirty="0">
              <a:solidFill>
                <a:prstClr val="white"/>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800" dirty="0">
              <a:solidFill>
                <a:prstClr val="white"/>
              </a:solidFill>
            </a:endParaRPr>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400" dirty="0">
              <a:solidFill>
                <a:prstClr val="white"/>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9" y="787276"/>
            <a:ext cx="6336704" cy="4228694"/>
          </a:xfrm>
          <a:prstGeom prst="rect">
            <a:avLst/>
          </a:prstGeom>
        </p:spPr>
      </p:pic>
    </p:spTree>
    <p:extLst>
      <p:ext uri="{BB962C8B-B14F-4D97-AF65-F5344CB8AC3E}">
        <p14:creationId xmlns:p14="http://schemas.microsoft.com/office/powerpoint/2010/main" val="211790143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9182" y="5805264"/>
            <a:ext cx="6490433" cy="638159"/>
          </a:xfrm>
        </p:spPr>
        <p:txBody>
          <a:bodyPr>
            <a:normAutofit/>
          </a:bodyPr>
          <a:lstStyle/>
          <a:p>
            <a:pPr marL="0" indent="0" algn="ctr">
              <a:buNone/>
            </a:pPr>
            <a:r>
              <a:rPr lang="en-US" dirty="0" smtClean="0"/>
              <a:t>4. Go to the issuing table</a:t>
            </a: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409" y="764704"/>
            <a:ext cx="7056784" cy="4698634"/>
          </a:xfrm>
          <a:prstGeom prst="rect">
            <a:avLst/>
          </a:prstGeom>
        </p:spPr>
      </p:pic>
    </p:spTree>
    <p:extLst>
      <p:ext uri="{BB962C8B-B14F-4D97-AF65-F5344CB8AC3E}">
        <p14:creationId xmlns:p14="http://schemas.microsoft.com/office/powerpoint/2010/main" val="8404049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594" y="5599155"/>
            <a:ext cx="6490433" cy="829328"/>
          </a:xfrm>
        </p:spPr>
        <p:txBody>
          <a:bodyPr>
            <a:normAutofit/>
          </a:bodyPr>
          <a:lstStyle/>
          <a:p>
            <a:pPr marL="0" indent="0" algn="ctr">
              <a:buNone/>
            </a:pPr>
            <a:r>
              <a:rPr lang="en-US" dirty="0"/>
              <a:t>5</a:t>
            </a:r>
            <a:r>
              <a:rPr lang="en-US" dirty="0" smtClean="0"/>
              <a:t>. Answer </a:t>
            </a:r>
            <a:r>
              <a:rPr lang="en-US" dirty="0"/>
              <a:t>three questions</a:t>
            </a:r>
          </a:p>
          <a:p>
            <a:pPr marL="0" indent="0" algn="ctr">
              <a:buNone/>
            </a:pP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178" y="1038113"/>
            <a:ext cx="6605246" cy="4392488"/>
          </a:xfrm>
          <a:prstGeom prst="rect">
            <a:avLst/>
          </a:prstGeom>
        </p:spPr>
      </p:pic>
    </p:spTree>
    <p:extLst>
      <p:ext uri="{BB962C8B-B14F-4D97-AF65-F5344CB8AC3E}">
        <p14:creationId xmlns:p14="http://schemas.microsoft.com/office/powerpoint/2010/main" val="36093639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9294" y="5547994"/>
            <a:ext cx="7488832" cy="764173"/>
          </a:xfrm>
        </p:spPr>
        <p:txBody>
          <a:bodyPr>
            <a:normAutofit/>
          </a:bodyPr>
          <a:lstStyle/>
          <a:p>
            <a:pPr marL="0" indent="0" algn="ctr">
              <a:buNone/>
            </a:pPr>
            <a:r>
              <a:rPr lang="en-US" dirty="0" smtClean="0"/>
              <a:t>6. You </a:t>
            </a:r>
            <a:r>
              <a:rPr lang="en-US" dirty="0"/>
              <a:t>will be given two ballot papers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913330"/>
            <a:ext cx="6740884" cy="4488298"/>
          </a:xfrm>
          <a:prstGeom prst="rect">
            <a:avLst/>
          </a:prstGeom>
        </p:spPr>
      </p:pic>
    </p:spTree>
    <p:extLst>
      <p:ext uri="{BB962C8B-B14F-4D97-AF65-F5344CB8AC3E}">
        <p14:creationId xmlns:p14="http://schemas.microsoft.com/office/powerpoint/2010/main" val="11029136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5625245"/>
            <a:ext cx="6490433" cy="900100"/>
          </a:xfrm>
        </p:spPr>
        <p:txBody>
          <a:bodyPr>
            <a:normAutofit/>
          </a:bodyPr>
          <a:lstStyle/>
          <a:p>
            <a:pPr marL="0" indent="0" algn="ctr">
              <a:buNone/>
            </a:pPr>
            <a:r>
              <a:rPr lang="en-US" dirty="0" smtClean="0"/>
              <a:t>7. Go </a:t>
            </a:r>
            <a:r>
              <a:rPr lang="en-US" dirty="0"/>
              <a:t>to a voting screen</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9445" y="956726"/>
            <a:ext cx="6408712" cy="4272474"/>
          </a:xfrm>
          <a:prstGeom prst="rect">
            <a:avLst/>
          </a:prstGeom>
        </p:spPr>
      </p:pic>
    </p:spTree>
    <p:extLst>
      <p:ext uri="{BB962C8B-B14F-4D97-AF65-F5344CB8AC3E}">
        <p14:creationId xmlns:p14="http://schemas.microsoft.com/office/powerpoint/2010/main" val="16060621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301208"/>
            <a:ext cx="8280920" cy="1260140"/>
          </a:xfrm>
        </p:spPr>
        <p:txBody>
          <a:bodyPr>
            <a:normAutofit/>
          </a:bodyPr>
          <a:lstStyle/>
          <a:p>
            <a:pPr marL="0" indent="0" algn="ctr">
              <a:buNone/>
            </a:pPr>
            <a:r>
              <a:rPr lang="en-US" dirty="0" smtClean="0"/>
              <a:t>8. Fill </a:t>
            </a:r>
            <a:r>
              <a:rPr lang="en-US" dirty="0"/>
              <a:t>in the ballot papers - follow </a:t>
            </a:r>
            <a:endParaRPr lang="en-US" dirty="0" smtClean="0"/>
          </a:p>
          <a:p>
            <a:pPr marL="0" indent="0" algn="ctr">
              <a:buNone/>
            </a:pPr>
            <a:r>
              <a:rPr lang="en-US" dirty="0" smtClean="0"/>
              <a:t>the </a:t>
            </a:r>
            <a:r>
              <a:rPr lang="en-US" dirty="0"/>
              <a:t>instructions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750954"/>
            <a:ext cx="6678234" cy="4452156"/>
          </a:xfrm>
          <a:prstGeom prst="rect">
            <a:avLst/>
          </a:prstGeom>
        </p:spPr>
      </p:pic>
    </p:spTree>
    <p:extLst>
      <p:ext uri="{BB962C8B-B14F-4D97-AF65-F5344CB8AC3E}">
        <p14:creationId xmlns:p14="http://schemas.microsoft.com/office/powerpoint/2010/main" val="28455247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8638" y="5189465"/>
            <a:ext cx="6490433" cy="1224136"/>
          </a:xfrm>
        </p:spPr>
        <p:txBody>
          <a:bodyPr>
            <a:normAutofit/>
          </a:bodyPr>
          <a:lstStyle/>
          <a:p>
            <a:pPr marL="0" indent="0" algn="ctr">
              <a:buNone/>
            </a:pPr>
            <a:r>
              <a:rPr lang="en-US" dirty="0" smtClean="0"/>
              <a:t>9. Fold </a:t>
            </a:r>
            <a:r>
              <a:rPr lang="en-US" dirty="0"/>
              <a:t>the ballot papers, put them in the ballot boxes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2844" y="836712"/>
            <a:ext cx="6461914" cy="4298712"/>
          </a:xfrm>
          <a:prstGeom prst="rect">
            <a:avLst/>
          </a:prstGeom>
        </p:spPr>
      </p:pic>
    </p:spTree>
    <p:extLst>
      <p:ext uri="{BB962C8B-B14F-4D97-AF65-F5344CB8AC3E}">
        <p14:creationId xmlns:p14="http://schemas.microsoft.com/office/powerpoint/2010/main" val="3791208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149080"/>
            <a:ext cx="5326360" cy="792088"/>
          </a:xfrm>
        </p:spPr>
        <p:txBody>
          <a:bodyPr>
            <a:normAutofit/>
          </a:bodyPr>
          <a:lstStyle/>
          <a:p>
            <a:pPr algn="l"/>
            <a:r>
              <a:rPr lang="en-AU" dirty="0" smtClean="0"/>
              <a:t>Topic 1</a:t>
            </a:r>
            <a:endParaRPr lang="en-AU" dirty="0"/>
          </a:p>
        </p:txBody>
      </p:sp>
      <p:sp>
        <p:nvSpPr>
          <p:cNvPr id="3" name="Subtitle 2"/>
          <p:cNvSpPr>
            <a:spLocks noGrp="1"/>
          </p:cNvSpPr>
          <p:nvPr>
            <p:ph type="subTitle" idx="1"/>
          </p:nvPr>
        </p:nvSpPr>
        <p:spPr>
          <a:xfrm>
            <a:off x="683568" y="4988768"/>
            <a:ext cx="5328592" cy="744488"/>
          </a:xfrm>
        </p:spPr>
        <p:txBody>
          <a:bodyPr/>
          <a:lstStyle/>
          <a:p>
            <a:pPr algn="l"/>
            <a:r>
              <a:rPr lang="en-AU" dirty="0"/>
              <a:t>Australian Democracy</a:t>
            </a:r>
          </a:p>
        </p:txBody>
      </p:sp>
    </p:spTree>
    <p:extLst>
      <p:ext uri="{BB962C8B-B14F-4D97-AF65-F5344CB8AC3E}">
        <p14:creationId xmlns:p14="http://schemas.microsoft.com/office/powerpoint/2010/main" val="221371394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6783" y="5805264"/>
            <a:ext cx="6490433" cy="710166"/>
          </a:xfrm>
        </p:spPr>
        <p:txBody>
          <a:bodyPr>
            <a:normAutofit/>
          </a:bodyPr>
          <a:lstStyle/>
          <a:p>
            <a:pPr marL="0" indent="0" algn="ctr">
              <a:buNone/>
            </a:pPr>
            <a:r>
              <a:rPr lang="en-US" dirty="0" smtClean="0"/>
              <a:t>10. Community </a:t>
            </a:r>
            <a:r>
              <a:rPr lang="en-US" dirty="0"/>
              <a:t>Events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0566" y="935799"/>
            <a:ext cx="5866469" cy="4581433"/>
          </a:xfrm>
          <a:prstGeom prst="rect">
            <a:avLst/>
          </a:prstGeom>
        </p:spPr>
      </p:pic>
    </p:spTree>
    <p:extLst>
      <p:ext uri="{BB962C8B-B14F-4D97-AF65-F5344CB8AC3E}">
        <p14:creationId xmlns:p14="http://schemas.microsoft.com/office/powerpoint/2010/main" val="34929306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5589240"/>
            <a:ext cx="8229600" cy="1143000"/>
          </a:xfrm>
        </p:spPr>
        <p:txBody>
          <a:bodyPr>
            <a:normAutofit/>
          </a:bodyPr>
          <a:lstStyle/>
          <a:p>
            <a:pPr algn="ctr"/>
            <a:r>
              <a:rPr lang="en-US" dirty="0"/>
              <a:t>You can ask for help at any </a:t>
            </a:r>
            <a:r>
              <a:rPr lang="en-US" dirty="0" smtClean="0"/>
              <a:t>time</a:t>
            </a:r>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011683"/>
            <a:ext cx="6984776" cy="4646985"/>
          </a:xfrm>
          <a:prstGeom prst="rect">
            <a:avLst/>
          </a:prstGeom>
          <a:noFill/>
          <a:ln>
            <a:noFill/>
          </a:ln>
        </p:spPr>
      </p:pic>
    </p:spTree>
    <p:extLst>
      <p:ext uri="{BB962C8B-B14F-4D97-AF65-F5344CB8AC3E}">
        <p14:creationId xmlns:p14="http://schemas.microsoft.com/office/powerpoint/2010/main" val="118735773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941168"/>
            <a:ext cx="8229600" cy="1184995"/>
          </a:xfrm>
        </p:spPr>
        <p:txBody>
          <a:bodyPr/>
          <a:lstStyle/>
          <a:p>
            <a:pPr marL="0" indent="0">
              <a:buNone/>
            </a:pPr>
            <a:r>
              <a:rPr lang="en-AU" dirty="0">
                <a:solidFill>
                  <a:prstClr val="white">
                    <a:lumMod val="95000"/>
                  </a:prstClr>
                </a:solidFill>
              </a:rPr>
              <a:t>Optional Activity: </a:t>
            </a:r>
            <a:endParaRPr lang="en-AU" dirty="0" smtClean="0">
              <a:solidFill>
                <a:prstClr val="white">
                  <a:lumMod val="95000"/>
                </a:prstClr>
              </a:solidFill>
            </a:endParaRPr>
          </a:p>
          <a:p>
            <a:pPr marL="0" indent="0">
              <a:buNone/>
            </a:pPr>
            <a:r>
              <a:rPr lang="en-AU" dirty="0" smtClean="0">
                <a:solidFill>
                  <a:prstClr val="white">
                    <a:lumMod val="95000"/>
                  </a:prstClr>
                </a:solidFill>
              </a:rPr>
              <a:t>Election </a:t>
            </a:r>
            <a:r>
              <a:rPr lang="en-AU" dirty="0">
                <a:solidFill>
                  <a:prstClr val="white">
                    <a:lumMod val="95000"/>
                  </a:prstClr>
                </a:solidFill>
              </a:rPr>
              <a:t>Day Timeline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Tree>
    <p:extLst>
      <p:ext uri="{BB962C8B-B14F-4D97-AF65-F5344CB8AC3E}">
        <p14:creationId xmlns:p14="http://schemas.microsoft.com/office/powerpoint/2010/main" val="73777550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4437112"/>
            <a:ext cx="5326360" cy="829307"/>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AU" dirty="0" smtClean="0"/>
              <a:t>Topic 5</a:t>
            </a:r>
            <a:endParaRPr lang="en-AU" dirty="0"/>
          </a:p>
        </p:txBody>
      </p:sp>
      <p:sp>
        <p:nvSpPr>
          <p:cNvPr id="5" name="Subtitle 2"/>
          <p:cNvSpPr txBox="1">
            <a:spLocks/>
          </p:cNvSpPr>
          <p:nvPr/>
        </p:nvSpPr>
        <p:spPr>
          <a:xfrm>
            <a:off x="656813" y="5162824"/>
            <a:ext cx="5328592" cy="1152128"/>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anose="020B0604020202020204" pitchFamily="34" charset="0"/>
              <a:buNone/>
              <a:defRPr sz="3200" kern="1200">
                <a:solidFill>
                  <a:schemeClr val="bg1"/>
                </a:solidFill>
                <a:latin typeface="+mn-lt"/>
                <a:ea typeface="+mn-ea"/>
                <a:cs typeface="+mn-cs"/>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l"/>
            <a:r>
              <a:rPr lang="en-US" dirty="0"/>
              <a:t>How do I make sure my </a:t>
            </a:r>
            <a:r>
              <a:rPr lang="en-US" dirty="0" smtClean="0"/>
              <a:t/>
            </a:r>
            <a:br>
              <a:rPr lang="en-US" dirty="0" smtClean="0"/>
            </a:br>
            <a:r>
              <a:rPr lang="en-US" dirty="0" smtClean="0"/>
              <a:t>vote </a:t>
            </a:r>
            <a:r>
              <a:rPr lang="en-US" dirty="0"/>
              <a:t>gets counted?</a:t>
            </a:r>
            <a:endParaRPr lang="en-AU" dirty="0"/>
          </a:p>
        </p:txBody>
      </p:sp>
    </p:spTree>
    <p:extLst>
      <p:ext uri="{BB962C8B-B14F-4D97-AF65-F5344CB8AC3E}">
        <p14:creationId xmlns:p14="http://schemas.microsoft.com/office/powerpoint/2010/main" val="197100039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4149080"/>
            <a:ext cx="7848872" cy="2232248"/>
          </a:xfrm>
        </p:spPr>
        <p:txBody>
          <a:bodyPr/>
          <a:lstStyle/>
          <a:p>
            <a:pPr marL="342900" indent="-342900">
              <a:buFont typeface="Arial" panose="020B0604020202020204" pitchFamily="34" charset="0"/>
              <a:buChar char="•"/>
            </a:pPr>
            <a:r>
              <a:rPr lang="en-US" dirty="0"/>
              <a:t>In a federal election you vote for representatives </a:t>
            </a:r>
            <a:r>
              <a:rPr lang="en-US" dirty="0" smtClean="0"/>
              <a:t>to </a:t>
            </a:r>
            <a:r>
              <a:rPr lang="en-US" dirty="0"/>
              <a:t>the House of Representatives and to the Senate</a:t>
            </a:r>
            <a:r>
              <a:rPr lang="en-US" dirty="0" smtClean="0"/>
              <a:t>.</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Your vote can only be counted if you correctly complete both your ballot papers.</a:t>
            </a:r>
          </a:p>
          <a:p>
            <a:endParaRPr lang="en-US" dirty="0"/>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4921" t="27942" r="4785" b="14581"/>
          <a:stretch/>
        </p:blipFill>
        <p:spPr>
          <a:xfrm>
            <a:off x="850773" y="1196752"/>
            <a:ext cx="7249619" cy="2592288"/>
          </a:xfrm>
          <a:prstGeom prst="rect">
            <a:avLst/>
          </a:prstGeom>
        </p:spPr>
      </p:pic>
      <p:sp>
        <p:nvSpPr>
          <p:cNvPr id="5" name="TextBox 4"/>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spTree>
    <p:extLst>
      <p:ext uri="{BB962C8B-B14F-4D97-AF65-F5344CB8AC3E}">
        <p14:creationId xmlns:p14="http://schemas.microsoft.com/office/powerpoint/2010/main" val="31672540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House of </a:t>
            </a:r>
            <a:r>
              <a:rPr lang="en-AU" dirty="0" smtClean="0"/>
              <a:t>Representatives voting</a:t>
            </a:r>
            <a:endParaRPr lang="en-AU" dirty="0"/>
          </a:p>
        </p:txBody>
      </p:sp>
      <p:sp>
        <p:nvSpPr>
          <p:cNvPr id="3" name="Subtitle 2"/>
          <p:cNvSpPr>
            <a:spLocks noGrp="1"/>
          </p:cNvSpPr>
          <p:nvPr>
            <p:ph type="subTitle" idx="1"/>
          </p:nvPr>
        </p:nvSpPr>
        <p:spPr>
          <a:xfrm>
            <a:off x="755576" y="1988840"/>
            <a:ext cx="4320480" cy="3888432"/>
          </a:xfrm>
        </p:spPr>
        <p:txBody>
          <a:bodyPr/>
          <a:lstStyle/>
          <a:p>
            <a:pPr marL="342900" indent="-342900">
              <a:buFont typeface="Arial" panose="020B0604020202020204" pitchFamily="34" charset="0"/>
              <a:buChar char="•"/>
            </a:pPr>
            <a:r>
              <a:rPr lang="en-US" dirty="0" smtClean="0"/>
              <a:t>To vote in a House of Representatives election you will be given a green ballot paper. </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Follow the instructions. </a:t>
            </a:r>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Number every box in the order of your choice. </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07625" y="1484784"/>
            <a:ext cx="2363066" cy="5013176"/>
          </a:xfrm>
          <a:prstGeom prst="rect">
            <a:avLst/>
          </a:prstGeom>
        </p:spPr>
      </p:pic>
    </p:spTree>
    <p:extLst>
      <p:ext uri="{BB962C8B-B14F-4D97-AF65-F5344CB8AC3E}">
        <p14:creationId xmlns:p14="http://schemas.microsoft.com/office/powerpoint/2010/main" val="31303947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AU" dirty="0"/>
              <a:t>Senate </a:t>
            </a:r>
            <a:r>
              <a:rPr lang="en-AU" dirty="0" smtClean="0"/>
              <a:t>voting</a:t>
            </a:r>
            <a:endParaRPr lang="en-AU" dirty="0"/>
          </a:p>
        </p:txBody>
      </p:sp>
      <p:sp>
        <p:nvSpPr>
          <p:cNvPr id="3" name="Subtitle 2"/>
          <p:cNvSpPr>
            <a:spLocks noGrp="1"/>
          </p:cNvSpPr>
          <p:nvPr>
            <p:ph type="subTitle" idx="1"/>
          </p:nvPr>
        </p:nvSpPr>
        <p:spPr>
          <a:xfrm>
            <a:off x="683568" y="2060848"/>
            <a:ext cx="4104456" cy="3888432"/>
          </a:xfrm>
        </p:spPr>
        <p:txBody>
          <a:bodyPr/>
          <a:lstStyle/>
          <a:p>
            <a:pPr marL="342900" indent="-342900">
              <a:buFont typeface="Arial" panose="020B0604020202020204" pitchFamily="34" charset="0"/>
              <a:buChar char="•"/>
            </a:pPr>
            <a:r>
              <a:rPr lang="en-US" dirty="0"/>
              <a:t>To vote in the Senate election you will be given a white ballot paper. </a:t>
            </a:r>
            <a:endParaRPr lang="en-US" dirty="0" smtClean="0"/>
          </a:p>
          <a:p>
            <a:pPr marL="342900" indent="-342900">
              <a:buFont typeface="Arial" panose="020B0604020202020204" pitchFamily="34" charset="0"/>
              <a:buChar char="•"/>
            </a:pPr>
            <a:endParaRPr lang="en-US" dirty="0" smtClean="0"/>
          </a:p>
          <a:p>
            <a:pPr marL="342900" indent="-342900">
              <a:buFont typeface="Arial" panose="020B0604020202020204" pitchFamily="34" charset="0"/>
              <a:buChar char="•"/>
            </a:pPr>
            <a:r>
              <a:rPr lang="en-US" dirty="0" smtClean="0"/>
              <a:t>This </a:t>
            </a:r>
            <a:r>
              <a:rPr lang="en-US" dirty="0"/>
              <a:t>ballot paper has a black line across it.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 can vote above the line OR below the line.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76056" y="1484784"/>
            <a:ext cx="2808312" cy="4205997"/>
          </a:xfrm>
          <a:prstGeom prst="rect">
            <a:avLst/>
          </a:prstGeom>
        </p:spPr>
      </p:pic>
    </p:spTree>
    <p:extLst>
      <p:ext uri="{BB962C8B-B14F-4D97-AF65-F5344CB8AC3E}">
        <p14:creationId xmlns:p14="http://schemas.microsoft.com/office/powerpoint/2010/main" val="301195288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Senate voting – above the </a:t>
            </a:r>
            <a:r>
              <a:rPr lang="en-US" dirty="0" smtClean="0"/>
              <a:t>line</a:t>
            </a:r>
            <a:endParaRPr lang="en-AU" dirty="0"/>
          </a:p>
        </p:txBody>
      </p:sp>
      <p:sp>
        <p:nvSpPr>
          <p:cNvPr id="3" name="Subtitle 2"/>
          <p:cNvSpPr>
            <a:spLocks noGrp="1"/>
          </p:cNvSpPr>
          <p:nvPr>
            <p:ph type="subTitle" idx="1"/>
          </p:nvPr>
        </p:nvSpPr>
        <p:spPr>
          <a:xfrm>
            <a:off x="755576" y="1767213"/>
            <a:ext cx="7200800" cy="1152128"/>
          </a:xfrm>
        </p:spPr>
        <p:txBody>
          <a:bodyPr/>
          <a:lstStyle/>
          <a:p>
            <a:r>
              <a:rPr lang="en-US" dirty="0"/>
              <a:t>If you want to vote above the line, you must number at least six boxes from </a:t>
            </a:r>
            <a:r>
              <a:rPr lang="en-US" dirty="0" smtClean="0"/>
              <a:t>1 </a:t>
            </a:r>
            <a:r>
              <a:rPr lang="en-US" dirty="0"/>
              <a:t>to 6. </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11725" y="2852936"/>
            <a:ext cx="6336196" cy="3726978"/>
          </a:xfrm>
          <a:prstGeom prst="rect">
            <a:avLst/>
          </a:prstGeom>
        </p:spPr>
      </p:pic>
    </p:spTree>
    <p:extLst>
      <p:ext uri="{BB962C8B-B14F-4D97-AF65-F5344CB8AC3E}">
        <p14:creationId xmlns:p14="http://schemas.microsoft.com/office/powerpoint/2010/main" val="378149627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Senate voting – below the </a:t>
            </a:r>
            <a:r>
              <a:rPr lang="en-US" dirty="0" smtClean="0"/>
              <a:t>line</a:t>
            </a:r>
            <a:endParaRPr lang="en-AU" dirty="0"/>
          </a:p>
        </p:txBody>
      </p:sp>
      <p:sp>
        <p:nvSpPr>
          <p:cNvPr id="3" name="Subtitle 2"/>
          <p:cNvSpPr>
            <a:spLocks noGrp="1"/>
          </p:cNvSpPr>
          <p:nvPr>
            <p:ph type="subTitle" idx="1"/>
          </p:nvPr>
        </p:nvSpPr>
        <p:spPr>
          <a:xfrm>
            <a:off x="755576" y="1772816"/>
            <a:ext cx="7848872" cy="3888432"/>
          </a:xfrm>
        </p:spPr>
        <p:txBody>
          <a:bodyPr/>
          <a:lstStyle/>
          <a:p>
            <a:r>
              <a:rPr lang="en-US" dirty="0"/>
              <a:t>If you vote below the line you must number at least twelve boxes from 1 to 12.</a:t>
            </a:r>
          </a:p>
          <a:p>
            <a:endParaRPr lang="en-AU" dirty="0"/>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2852936"/>
            <a:ext cx="6156176" cy="3716297"/>
          </a:xfrm>
          <a:prstGeom prst="rect">
            <a:avLst/>
          </a:prstGeom>
        </p:spPr>
      </p:pic>
    </p:spTree>
    <p:extLst>
      <p:ext uri="{BB962C8B-B14F-4D97-AF65-F5344CB8AC3E}">
        <p14:creationId xmlns:p14="http://schemas.microsoft.com/office/powerpoint/2010/main" val="101104395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755576" y="1194765"/>
            <a:ext cx="4176464" cy="4142246"/>
          </a:xfrm>
        </p:spPr>
        <p:txBody>
          <a:bodyPr>
            <a:normAutofit/>
          </a:bodyPr>
          <a:lstStyle/>
          <a:p>
            <a:pPr marL="342900" indent="-342900">
              <a:buFont typeface="Arial" panose="020B0604020202020204" pitchFamily="34" charset="0"/>
              <a:buChar char="•"/>
            </a:pPr>
            <a:r>
              <a:rPr lang="en-US" dirty="0"/>
              <a:t>Instructions are printed on the ballot papers. </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Follow the instructions and your vote will be counted.</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You can ask for help anytime.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l="14685" t="8543" r="50630" b="15227"/>
          <a:stretch/>
        </p:blipFill>
        <p:spPr>
          <a:xfrm>
            <a:off x="5148064" y="1186687"/>
            <a:ext cx="3047019" cy="4464496"/>
          </a:xfrm>
          <a:prstGeom prst="rect">
            <a:avLst/>
          </a:prstGeom>
        </p:spPr>
      </p:pic>
    </p:spTree>
    <p:extLst>
      <p:ext uri="{BB962C8B-B14F-4D97-AF65-F5344CB8AC3E}">
        <p14:creationId xmlns:p14="http://schemas.microsoft.com/office/powerpoint/2010/main" val="8546990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815" y="2020699"/>
            <a:ext cx="8372475" cy="2562225"/>
          </a:xfrm>
          <a:prstGeom prst="rect">
            <a:avLst/>
          </a:prstGeom>
        </p:spPr>
      </p:pic>
      <p:sp>
        <p:nvSpPr>
          <p:cNvPr id="2" name="Title 1"/>
          <p:cNvSpPr>
            <a:spLocks noGrp="1"/>
          </p:cNvSpPr>
          <p:nvPr>
            <p:ph type="title" idx="4294967295"/>
          </p:nvPr>
        </p:nvSpPr>
        <p:spPr>
          <a:xfrm>
            <a:off x="462815" y="260648"/>
            <a:ext cx="8229600" cy="1143000"/>
          </a:xfrm>
        </p:spPr>
        <p:txBody>
          <a:bodyPr>
            <a:normAutofit/>
          </a:bodyPr>
          <a:lstStyle/>
          <a:p>
            <a:r>
              <a:rPr lang="en-AU" sz="3500" dirty="0">
                <a:solidFill>
                  <a:srgbClr val="6E267B">
                    <a:lumMod val="75000"/>
                  </a:srgbClr>
                </a:solidFill>
              </a:rPr>
              <a:t>Three levels of government in Australia</a:t>
            </a:r>
          </a:p>
        </p:txBody>
      </p:sp>
      <p:sp>
        <p:nvSpPr>
          <p:cNvPr id="5" name="Rectangle 4"/>
          <p:cNvSpPr/>
          <p:nvPr/>
        </p:nvSpPr>
        <p:spPr>
          <a:xfrm>
            <a:off x="6156176" y="1109057"/>
            <a:ext cx="2448272" cy="5632311"/>
          </a:xfrm>
          <a:prstGeom prst="rect">
            <a:avLst/>
          </a:prstGeom>
        </p:spPr>
        <p:txBody>
          <a:bodyPr/>
          <a:lstStyle/>
          <a:p>
            <a:pPr algn="ctr"/>
            <a:endParaRPr lang="en-AU" b="1" i="1" dirty="0" smtClean="0">
              <a:solidFill>
                <a:srgbClr val="6E267B">
                  <a:lumMod val="75000"/>
                </a:srgbClr>
              </a:solidFill>
              <a:latin typeface="Calibri"/>
            </a:endParaRPr>
          </a:p>
          <a:p>
            <a:pPr algn="ctr"/>
            <a:r>
              <a:rPr lang="en-AU" b="1" i="1" dirty="0" smtClean="0">
                <a:solidFill>
                  <a:srgbClr val="6E267B">
                    <a:lumMod val="75000"/>
                  </a:srgbClr>
                </a:solidFill>
                <a:latin typeface="Calibri"/>
              </a:rPr>
              <a:t>Federal </a:t>
            </a:r>
          </a:p>
          <a:p>
            <a:pPr algn="ctr"/>
            <a:r>
              <a:rPr lang="en-AU" b="1" i="1" dirty="0" smtClean="0">
                <a:solidFill>
                  <a:srgbClr val="6E267B">
                    <a:lumMod val="75000"/>
                  </a:srgbClr>
                </a:solidFill>
                <a:latin typeface="Calibri"/>
              </a:rPr>
              <a:t>(National)</a:t>
            </a: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pPr algn="ctr"/>
            <a:endParaRPr lang="en-AU" b="1" i="1" dirty="0" smtClean="0">
              <a:solidFill>
                <a:srgbClr val="6E267B">
                  <a:lumMod val="75000"/>
                </a:srgbClr>
              </a:solidFill>
              <a:latin typeface="Calibri"/>
            </a:endParaRPr>
          </a:p>
          <a:p>
            <a:r>
              <a:rPr lang="en-AU" u="sng" dirty="0" smtClean="0">
                <a:solidFill>
                  <a:srgbClr val="6E267B">
                    <a:lumMod val="75000"/>
                  </a:srgbClr>
                </a:solidFill>
                <a:latin typeface="Calibri"/>
              </a:rPr>
              <a:t>For example:</a:t>
            </a:r>
            <a:endParaRPr lang="en-AU" u="sng"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International relations</a:t>
            </a:r>
            <a:endParaRPr lang="en-AU" sz="1600"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Defence</a:t>
            </a:r>
            <a:endParaRPr lang="en-AU" sz="1600"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Pensions/ welfare</a:t>
            </a:r>
            <a:endParaRPr lang="en-AU" sz="1600" dirty="0">
              <a:solidFill>
                <a:srgbClr val="6E267B">
                  <a:lumMod val="75000"/>
                </a:srgbClr>
              </a:solidFill>
              <a:latin typeface="Calibri"/>
            </a:endParaRP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Immigration</a:t>
            </a:r>
            <a:endParaRPr lang="en-AU" sz="1600" dirty="0">
              <a:solidFill>
                <a:srgbClr val="6E267B">
                  <a:lumMod val="75000"/>
                </a:srgbClr>
              </a:solidFill>
              <a:latin typeface="Calibri"/>
            </a:endParaRPr>
          </a:p>
        </p:txBody>
      </p:sp>
      <p:sp>
        <p:nvSpPr>
          <p:cNvPr id="6" name="TextBox 5"/>
          <p:cNvSpPr txBox="1"/>
          <p:nvPr/>
        </p:nvSpPr>
        <p:spPr>
          <a:xfrm>
            <a:off x="3424916" y="1124744"/>
            <a:ext cx="2448272" cy="5386090"/>
          </a:xfrm>
          <a:prstGeom prst="rect">
            <a:avLst/>
          </a:prstGeom>
          <a:noFill/>
        </p:spPr>
        <p:txBody>
          <a:bodyPr wrap="square" rtlCol="0">
            <a:spAutoFit/>
          </a:bodyPr>
          <a:lstStyle/>
          <a:p>
            <a:pPr algn="ctr"/>
            <a:endParaRPr lang="en-AU" b="1" i="1" dirty="0" smtClean="0">
              <a:solidFill>
                <a:srgbClr val="6E267B">
                  <a:lumMod val="75000"/>
                </a:srgbClr>
              </a:solidFill>
              <a:latin typeface="Calibri"/>
            </a:endParaRPr>
          </a:p>
          <a:p>
            <a:pPr algn="ctr"/>
            <a:r>
              <a:rPr lang="en-AU" b="1" i="1" dirty="0" smtClean="0">
                <a:solidFill>
                  <a:srgbClr val="6E267B">
                    <a:lumMod val="75000"/>
                  </a:srgbClr>
                </a:solidFill>
                <a:latin typeface="Calibri"/>
              </a:rPr>
              <a:t>State </a:t>
            </a:r>
          </a:p>
          <a:p>
            <a:pPr algn="ctr"/>
            <a:r>
              <a:rPr lang="en-AU" b="1" i="1" dirty="0" smtClean="0">
                <a:solidFill>
                  <a:srgbClr val="6E267B">
                    <a:lumMod val="75000"/>
                  </a:srgbClr>
                </a:solidFill>
                <a:latin typeface="Calibri"/>
              </a:rPr>
              <a:t>(or Territory)</a:t>
            </a: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r>
              <a:rPr lang="en-AU" u="sng" dirty="0" smtClean="0">
                <a:solidFill>
                  <a:srgbClr val="6E267B">
                    <a:lumMod val="75000"/>
                  </a:srgbClr>
                </a:solidFill>
                <a:latin typeface="Calibri"/>
              </a:rPr>
              <a:t>For example:</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Schools</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Hospitals </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Roads and transport</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Police and ambulance</a:t>
            </a:r>
          </a:p>
        </p:txBody>
      </p:sp>
      <p:sp>
        <p:nvSpPr>
          <p:cNvPr id="7" name="TextBox 6"/>
          <p:cNvSpPr txBox="1"/>
          <p:nvPr/>
        </p:nvSpPr>
        <p:spPr>
          <a:xfrm>
            <a:off x="618270" y="1084550"/>
            <a:ext cx="2448272" cy="5386090"/>
          </a:xfrm>
          <a:prstGeom prst="rect">
            <a:avLst/>
          </a:prstGeom>
          <a:noFill/>
        </p:spPr>
        <p:txBody>
          <a:bodyPr wrap="square" rtlCol="0">
            <a:spAutoFit/>
          </a:bodyPr>
          <a:lstStyle/>
          <a:p>
            <a:pPr algn="ctr"/>
            <a:endParaRPr lang="en-AU" b="1" i="1" dirty="0" smtClean="0">
              <a:solidFill>
                <a:srgbClr val="6E267B">
                  <a:lumMod val="75000"/>
                </a:srgbClr>
              </a:solidFill>
              <a:latin typeface="Calibri"/>
            </a:endParaRPr>
          </a:p>
          <a:p>
            <a:pPr algn="ctr"/>
            <a:r>
              <a:rPr lang="en-AU" b="1" i="1" dirty="0" smtClean="0">
                <a:solidFill>
                  <a:srgbClr val="6E267B">
                    <a:lumMod val="75000"/>
                  </a:srgbClr>
                </a:solidFill>
                <a:latin typeface="Calibri"/>
              </a:rPr>
              <a:t>Local</a:t>
            </a:r>
          </a:p>
          <a:p>
            <a:pPr algn="ctr"/>
            <a:r>
              <a:rPr lang="en-AU" b="1" i="1" dirty="0" smtClean="0">
                <a:solidFill>
                  <a:srgbClr val="6E267B">
                    <a:lumMod val="75000"/>
                  </a:srgbClr>
                </a:solidFill>
                <a:latin typeface="Calibri"/>
              </a:rPr>
              <a:t>(Councils or Shires)</a:t>
            </a: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endParaRPr lang="en-AU" dirty="0" smtClean="0">
              <a:solidFill>
                <a:srgbClr val="6E267B">
                  <a:lumMod val="75000"/>
                </a:srgbClr>
              </a:solidFill>
              <a:latin typeface="Calibri"/>
            </a:endParaRPr>
          </a:p>
          <a:p>
            <a:r>
              <a:rPr lang="en-AU" u="sng" dirty="0" smtClean="0">
                <a:solidFill>
                  <a:srgbClr val="6E267B">
                    <a:lumMod val="75000"/>
                  </a:srgbClr>
                </a:solidFill>
                <a:latin typeface="Calibri"/>
              </a:rPr>
              <a:t>For example:</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Rubbish collection</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Pet control</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Local parks</a:t>
            </a:r>
          </a:p>
          <a:p>
            <a:pPr marL="285750" indent="-285750">
              <a:lnSpc>
                <a:spcPct val="200000"/>
              </a:lnSpc>
              <a:buFont typeface="Arial" panose="020B0604020202020204" pitchFamily="34" charset="0"/>
              <a:buChar char="•"/>
            </a:pPr>
            <a:r>
              <a:rPr lang="en-AU" sz="1600" dirty="0" smtClean="0">
                <a:solidFill>
                  <a:srgbClr val="6E267B">
                    <a:lumMod val="75000"/>
                  </a:srgbClr>
                </a:solidFill>
                <a:latin typeface="Calibri"/>
              </a:rPr>
              <a:t>Town planning</a:t>
            </a:r>
          </a:p>
        </p:txBody>
      </p:sp>
      <p:sp>
        <p:nvSpPr>
          <p:cNvPr id="8" name="TextBox 7"/>
          <p:cNvSpPr txBox="1"/>
          <p:nvPr/>
        </p:nvSpPr>
        <p:spPr>
          <a:xfrm>
            <a:off x="2627784" y="6642556"/>
            <a:ext cx="7272808" cy="215444"/>
          </a:xfrm>
          <a:prstGeom prst="rect">
            <a:avLst/>
          </a:prstGeom>
          <a:noFill/>
        </p:spPr>
        <p:txBody>
          <a:bodyPr wrap="square" rtlCol="0">
            <a:spAutoFit/>
          </a:bodyPr>
          <a:lstStyle/>
          <a:p>
            <a:r>
              <a:rPr lang="en-AU" sz="800" i="1" dirty="0">
                <a:solidFill>
                  <a:prstClr val="black"/>
                </a:solidFill>
              </a:rPr>
              <a:t>this graphic is modified and reproduced with </a:t>
            </a:r>
            <a:r>
              <a:rPr lang="en-AU" sz="800" i="1" dirty="0" smtClean="0">
                <a:solidFill>
                  <a:prstClr val="black"/>
                </a:solidFill>
              </a:rPr>
              <a:t>the permission </a:t>
            </a:r>
            <a:r>
              <a:rPr lang="en-AU" sz="800" i="1" dirty="0">
                <a:solidFill>
                  <a:prstClr val="black"/>
                </a:solidFill>
              </a:rPr>
              <a:t>of the copyright owner – the Parliamentary Education Office: </a:t>
            </a:r>
            <a:r>
              <a:rPr lang="en-AU" sz="800" i="1" u="sng" dirty="0">
                <a:solidFill>
                  <a:prstClr val="black"/>
                </a:solidFill>
                <a:hlinkClick r:id="rId4"/>
              </a:rPr>
              <a:t>www.peo.gov.au</a:t>
            </a:r>
            <a:r>
              <a:rPr lang="en-AU" sz="800" i="1" dirty="0" smtClean="0">
                <a:solidFill>
                  <a:prstClr val="black"/>
                </a:solidFill>
              </a:rPr>
              <a:t> </a:t>
            </a:r>
            <a:endParaRPr lang="en-AU" sz="800" i="1" dirty="0">
              <a:solidFill>
                <a:prstClr val="black"/>
              </a:solidFill>
            </a:endParaRPr>
          </a:p>
        </p:txBody>
      </p:sp>
    </p:spTree>
    <p:extLst>
      <p:ext uri="{BB962C8B-B14F-4D97-AF65-F5344CB8AC3E}">
        <p14:creationId xmlns:p14="http://schemas.microsoft.com/office/powerpoint/2010/main" val="220886638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4221088"/>
            <a:ext cx="7848872" cy="1800200"/>
          </a:xfrm>
        </p:spPr>
        <p:txBody>
          <a:bodyPr>
            <a:normAutofit/>
          </a:bodyPr>
          <a:lstStyle/>
          <a:p>
            <a:r>
              <a:rPr lang="en-US" sz="3200" dirty="0"/>
              <a:t>Optional activity: </a:t>
            </a:r>
            <a:endParaRPr lang="en-US" sz="3200" dirty="0" smtClean="0"/>
          </a:p>
          <a:p>
            <a:r>
              <a:rPr lang="en-US" sz="3200" dirty="0" smtClean="0"/>
              <a:t>Complete </a:t>
            </a:r>
            <a:r>
              <a:rPr lang="en-US" sz="3200" dirty="0"/>
              <a:t>a sample House of Representatives and Senate ballot paper</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5: How do I make sure my vote gets counted</a:t>
            </a:r>
            <a:endParaRPr lang="en-AU" sz="1600" dirty="0">
              <a:solidFill>
                <a:schemeClr val="bg1"/>
              </a:solidFill>
            </a:endParaRPr>
          </a:p>
        </p:txBody>
      </p:sp>
    </p:spTree>
    <p:extLst>
      <p:ext uri="{BB962C8B-B14F-4D97-AF65-F5344CB8AC3E}">
        <p14:creationId xmlns:p14="http://schemas.microsoft.com/office/powerpoint/2010/main" val="238209510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683568" y="1412776"/>
            <a:ext cx="7848872" cy="4464496"/>
          </a:xfrm>
        </p:spPr>
        <p:txBody>
          <a:bodyPr/>
          <a:lstStyle/>
          <a:p>
            <a:r>
              <a:rPr lang="en-AU" dirty="0">
                <a:solidFill>
                  <a:prstClr val="white">
                    <a:lumMod val="95000"/>
                  </a:prstClr>
                </a:solidFill>
                <a:effectLst>
                  <a:outerShdw blurRad="38100" dist="38100" dir="2700000" algn="tl">
                    <a:srgbClr val="000000">
                      <a:alpha val="43137"/>
                    </a:srgbClr>
                  </a:outerShdw>
                </a:effectLst>
              </a:rPr>
              <a:t>All Australian citizens aged 18 years and over must enrol and must vote.</a:t>
            </a:r>
          </a:p>
          <a:p>
            <a:endParaRPr lang="en-AU" dirty="0">
              <a:solidFill>
                <a:prstClr val="white">
                  <a:lumMod val="95000"/>
                </a:prstClr>
              </a:solidFill>
              <a:effectLst>
                <a:outerShdw blurRad="38100" dist="38100" dir="2700000" algn="tl">
                  <a:srgbClr val="000000">
                    <a:alpha val="43137"/>
                  </a:srgbClr>
                </a:outerShdw>
              </a:effectLst>
            </a:endParaRPr>
          </a:p>
          <a:p>
            <a:r>
              <a:rPr lang="en-AU" dirty="0">
                <a:solidFill>
                  <a:prstClr val="white">
                    <a:lumMod val="95000"/>
                  </a:prstClr>
                </a:solidFill>
                <a:effectLst>
                  <a:outerShdw blurRad="38100" dist="38100" dir="2700000" algn="tl">
                    <a:srgbClr val="000000">
                      <a:alpha val="43137"/>
                    </a:srgbClr>
                  </a:outerShdw>
                </a:effectLst>
              </a:rPr>
              <a:t>Follow the instructions, make sure your vote gets counted.</a:t>
            </a:r>
          </a:p>
          <a:p>
            <a:endParaRPr lang="en-AU" dirty="0">
              <a:solidFill>
                <a:prstClr val="white">
                  <a:lumMod val="95000"/>
                </a:prstClr>
              </a:solidFill>
              <a:effectLst>
                <a:outerShdw blurRad="38100" dist="38100" dir="2700000" algn="tl">
                  <a:srgbClr val="000000">
                    <a:alpha val="43137"/>
                  </a:srgbClr>
                </a:outerShdw>
              </a:effectLst>
            </a:endParaRPr>
          </a:p>
          <a:p>
            <a:pPr algn="ctr"/>
            <a:r>
              <a:rPr lang="en-AU" dirty="0">
                <a:solidFill>
                  <a:prstClr val="white">
                    <a:lumMod val="95000"/>
                  </a:prstClr>
                </a:solidFill>
                <a:effectLst>
                  <a:outerShdw blurRad="38100" dist="38100" dir="2700000" algn="tl">
                    <a:srgbClr val="000000">
                      <a:alpha val="43137"/>
                    </a:srgbClr>
                  </a:outerShdw>
                </a:effectLst>
              </a:rPr>
              <a:t>For more </a:t>
            </a:r>
            <a:r>
              <a:rPr lang="en-AU" dirty="0" smtClean="0">
                <a:solidFill>
                  <a:prstClr val="white">
                    <a:lumMod val="95000"/>
                  </a:prstClr>
                </a:solidFill>
                <a:effectLst>
                  <a:outerShdw blurRad="38100" dist="38100" dir="2700000" algn="tl">
                    <a:srgbClr val="000000">
                      <a:alpha val="43137"/>
                    </a:srgbClr>
                  </a:outerShdw>
                </a:effectLst>
              </a:rPr>
              <a:t>information visit  </a:t>
            </a:r>
          </a:p>
          <a:p>
            <a:pPr algn="ctr"/>
            <a:r>
              <a:rPr lang="en-AU" sz="3200" b="1" u="sng" dirty="0" smtClean="0">
                <a:solidFill>
                  <a:prstClr val="white">
                    <a:lumMod val="95000"/>
                  </a:prstClr>
                </a:solidFill>
                <a:effectLst>
                  <a:outerShdw blurRad="38100" dist="38100" dir="2700000" algn="tl">
                    <a:srgbClr val="000000">
                      <a:alpha val="43137"/>
                    </a:srgbClr>
                  </a:outerShdw>
                </a:effectLst>
              </a:rPr>
              <a:t>www.aec.gov.au </a:t>
            </a:r>
            <a:endParaRPr lang="en-AU" b="1" u="sng" dirty="0">
              <a:solidFill>
                <a:prstClr val="white">
                  <a:lumMod val="95000"/>
                </a:prstClr>
              </a:solidFill>
              <a:effectLst>
                <a:outerShdw blurRad="38100" dist="38100" dir="2700000" algn="tl">
                  <a:srgbClr val="000000">
                    <a:alpha val="43137"/>
                  </a:srgbClr>
                </a:outerShdw>
              </a:effectLst>
            </a:endParaRPr>
          </a:p>
          <a:p>
            <a:endParaRPr lang="en-AU"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19872" y="5582169"/>
            <a:ext cx="2371785" cy="504057"/>
          </a:xfrm>
          <a:prstGeom prst="rect">
            <a:avLst/>
          </a:prstGeom>
        </p:spPr>
      </p:pic>
    </p:spTree>
    <p:extLst>
      <p:ext uri="{BB962C8B-B14F-4D97-AF65-F5344CB8AC3E}">
        <p14:creationId xmlns:p14="http://schemas.microsoft.com/office/powerpoint/2010/main" val="12097599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833133" y="2478045"/>
            <a:ext cx="3189932" cy="3816429"/>
          </a:xfrm>
          <a:prstGeom prst="rect">
            <a:avLst/>
          </a:prstGeom>
          <a:noFill/>
        </p:spPr>
        <p:txBody>
          <a:bodyPr wrap="square" rtlCol="0">
            <a:spAutoFit/>
          </a:bodyPr>
          <a:lstStyle/>
          <a:p>
            <a:pPr marL="285750" indent="-285750">
              <a:buFont typeface="Arial" panose="020B0604020202020204" pitchFamily="34" charset="0"/>
              <a:buChar char="•"/>
            </a:pPr>
            <a:r>
              <a:rPr lang="en-AU" sz="3200" dirty="0" smtClean="0">
                <a:solidFill>
                  <a:schemeClr val="bg1"/>
                </a:solidFill>
                <a:latin typeface="Calibri"/>
              </a:rPr>
              <a:t>Candidate</a:t>
            </a:r>
          </a:p>
          <a:p>
            <a:endParaRPr lang="en-AU" sz="3200" dirty="0" smtClean="0">
              <a:solidFill>
                <a:schemeClr val="bg1"/>
              </a:solidFill>
              <a:latin typeface="Calibri"/>
            </a:endParaRPr>
          </a:p>
          <a:p>
            <a:pPr marL="285750" indent="-285750">
              <a:buFont typeface="Arial" panose="020B0604020202020204" pitchFamily="34" charset="0"/>
              <a:buChar char="•"/>
            </a:pPr>
            <a:r>
              <a:rPr lang="en-AU" sz="3200" dirty="0" smtClean="0">
                <a:solidFill>
                  <a:schemeClr val="bg1"/>
                </a:solidFill>
                <a:latin typeface="Calibri"/>
              </a:rPr>
              <a:t>Policy</a:t>
            </a:r>
          </a:p>
          <a:p>
            <a:endParaRPr lang="en-AU" sz="3200" dirty="0" smtClean="0">
              <a:solidFill>
                <a:schemeClr val="bg1"/>
              </a:solidFill>
              <a:latin typeface="Calibri"/>
            </a:endParaRPr>
          </a:p>
          <a:p>
            <a:pPr marL="285750" indent="-285750">
              <a:buFont typeface="Arial" panose="020B0604020202020204" pitchFamily="34" charset="0"/>
              <a:buChar char="•"/>
            </a:pPr>
            <a:r>
              <a:rPr lang="en-AU" sz="3200" dirty="0" smtClean="0">
                <a:solidFill>
                  <a:schemeClr val="bg1"/>
                </a:solidFill>
                <a:latin typeface="Calibri"/>
              </a:rPr>
              <a:t>Party</a:t>
            </a:r>
          </a:p>
          <a:p>
            <a:endParaRPr lang="en-AU" sz="3200" dirty="0" smtClean="0">
              <a:solidFill>
                <a:schemeClr val="bg1"/>
              </a:solidFill>
              <a:latin typeface="Calibri"/>
            </a:endParaRPr>
          </a:p>
          <a:p>
            <a:pPr marL="285750" indent="-285750">
              <a:buFont typeface="Arial" panose="020B0604020202020204" pitchFamily="34" charset="0"/>
              <a:buChar char="•"/>
            </a:pPr>
            <a:r>
              <a:rPr lang="en-AU" sz="3200" dirty="0" smtClean="0">
                <a:solidFill>
                  <a:schemeClr val="bg1"/>
                </a:solidFill>
                <a:latin typeface="Calibri"/>
              </a:rPr>
              <a:t>Independent</a:t>
            </a:r>
          </a:p>
          <a:p>
            <a:pPr marL="285750" indent="-285750">
              <a:buFont typeface="Arial" panose="020B0604020202020204" pitchFamily="34" charset="0"/>
              <a:buChar char="•"/>
            </a:pPr>
            <a:endParaRPr lang="en-AU" dirty="0">
              <a:solidFill>
                <a:schemeClr val="bg1"/>
              </a:solidFill>
              <a:latin typeface="Calibri"/>
            </a:endParaRPr>
          </a:p>
        </p:txBody>
      </p:sp>
      <p:sp>
        <p:nvSpPr>
          <p:cNvPr id="6" name="Title 1"/>
          <p:cNvSpPr txBox="1">
            <a:spLocks/>
          </p:cNvSpPr>
          <p:nvPr/>
        </p:nvSpPr>
        <p:spPr>
          <a:xfrm>
            <a:off x="4833132" y="547493"/>
            <a:ext cx="3555291" cy="18002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bg1"/>
                </a:solidFill>
                <a:latin typeface="+mj-lt"/>
                <a:ea typeface="+mj-ea"/>
                <a:cs typeface="+mj-cs"/>
              </a:defRPr>
            </a:lvl1pPr>
          </a:lstStyle>
          <a:p>
            <a:pPr algn="l"/>
            <a:r>
              <a:rPr lang="en-AU" sz="4000" dirty="0" smtClean="0"/>
              <a:t>Who makes the decisions? </a:t>
            </a:r>
            <a:endParaRPr lang="en-AU" sz="4000" dirty="0"/>
          </a:p>
        </p:txBody>
      </p:sp>
      <p:sp>
        <p:nvSpPr>
          <p:cNvPr id="7" name="TextBox 6"/>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a:t>
            </a:r>
            <a:r>
              <a:rPr lang="en-AU" sz="1600" dirty="0">
                <a:solidFill>
                  <a:schemeClr val="bg1"/>
                </a:solidFill>
              </a:rPr>
              <a:t>Australian Democracy</a:t>
            </a:r>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5106" y="764704"/>
            <a:ext cx="3528392" cy="5292588"/>
          </a:xfrm>
          <a:prstGeom prst="rect">
            <a:avLst/>
          </a:prstGeom>
        </p:spPr>
      </p:pic>
    </p:spTree>
    <p:extLst>
      <p:ext uri="{BB962C8B-B14F-4D97-AF65-F5344CB8AC3E}">
        <p14:creationId xmlns:p14="http://schemas.microsoft.com/office/powerpoint/2010/main" val="2974169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43608" y="3235185"/>
            <a:ext cx="2634119" cy="646331"/>
          </a:xfrm>
          <a:prstGeom prst="rect">
            <a:avLst/>
          </a:prstGeom>
          <a:noFill/>
        </p:spPr>
        <p:txBody>
          <a:bodyPr wrap="none" rtlCol="0">
            <a:spAutoFit/>
          </a:bodyPr>
          <a:lstStyle/>
          <a:p>
            <a:r>
              <a:rPr lang="en-AU" dirty="0" smtClean="0">
                <a:solidFill>
                  <a:schemeClr val="bg1"/>
                </a:solidFill>
              </a:rPr>
              <a:t>Television, newspapers </a:t>
            </a:r>
          </a:p>
          <a:p>
            <a:pPr algn="ctr"/>
            <a:r>
              <a:rPr lang="en-AU" dirty="0" smtClean="0">
                <a:solidFill>
                  <a:schemeClr val="bg1"/>
                </a:solidFill>
              </a:rPr>
              <a:t>and radio</a:t>
            </a:r>
            <a:endParaRPr lang="en-AU" dirty="0">
              <a:solidFill>
                <a:schemeClr val="bg1"/>
              </a:solidFill>
            </a:endParaRPr>
          </a:p>
        </p:txBody>
      </p:sp>
      <p:sp>
        <p:nvSpPr>
          <p:cNvPr id="7" name="TextBox 6"/>
          <p:cNvSpPr txBox="1"/>
          <p:nvPr/>
        </p:nvSpPr>
        <p:spPr>
          <a:xfrm>
            <a:off x="5220072" y="3295091"/>
            <a:ext cx="2403222" cy="646331"/>
          </a:xfrm>
          <a:prstGeom prst="rect">
            <a:avLst/>
          </a:prstGeom>
          <a:noFill/>
        </p:spPr>
        <p:txBody>
          <a:bodyPr wrap="none" rtlCol="0">
            <a:spAutoFit/>
          </a:bodyPr>
          <a:lstStyle/>
          <a:p>
            <a:pPr algn="ctr"/>
            <a:r>
              <a:rPr lang="en-AU" dirty="0" smtClean="0">
                <a:solidFill>
                  <a:schemeClr val="bg1"/>
                </a:solidFill>
              </a:rPr>
              <a:t>Candidates post mail </a:t>
            </a:r>
            <a:br>
              <a:rPr lang="en-AU" dirty="0" smtClean="0">
                <a:solidFill>
                  <a:schemeClr val="bg1"/>
                </a:solidFill>
              </a:rPr>
            </a:br>
            <a:r>
              <a:rPr lang="en-AU" dirty="0" smtClean="0">
                <a:solidFill>
                  <a:schemeClr val="bg1"/>
                </a:solidFill>
              </a:rPr>
              <a:t>information to you</a:t>
            </a:r>
            <a:endParaRPr lang="en-AU" dirty="0">
              <a:solidFill>
                <a:schemeClr val="bg1"/>
              </a:solidFill>
            </a:endParaRPr>
          </a:p>
        </p:txBody>
      </p:sp>
      <p:sp>
        <p:nvSpPr>
          <p:cNvPr id="8" name="TextBox 7"/>
          <p:cNvSpPr txBox="1"/>
          <p:nvPr/>
        </p:nvSpPr>
        <p:spPr>
          <a:xfrm>
            <a:off x="1397721" y="5753050"/>
            <a:ext cx="1749197" cy="646331"/>
          </a:xfrm>
          <a:prstGeom prst="rect">
            <a:avLst/>
          </a:prstGeom>
          <a:noFill/>
        </p:spPr>
        <p:txBody>
          <a:bodyPr wrap="none" rtlCol="0">
            <a:spAutoFit/>
          </a:bodyPr>
          <a:lstStyle/>
          <a:p>
            <a:pPr algn="ctr"/>
            <a:r>
              <a:rPr lang="en-AU" dirty="0" smtClean="0">
                <a:solidFill>
                  <a:schemeClr val="bg1"/>
                </a:solidFill>
              </a:rPr>
              <a:t>Candidate and </a:t>
            </a:r>
            <a:br>
              <a:rPr lang="en-AU" dirty="0" smtClean="0">
                <a:solidFill>
                  <a:schemeClr val="bg1"/>
                </a:solidFill>
              </a:rPr>
            </a:br>
            <a:r>
              <a:rPr lang="en-AU" dirty="0" smtClean="0">
                <a:solidFill>
                  <a:schemeClr val="bg1"/>
                </a:solidFill>
              </a:rPr>
              <a:t>party websites</a:t>
            </a:r>
            <a:endParaRPr lang="en-AU" dirty="0">
              <a:solidFill>
                <a:schemeClr val="bg1"/>
              </a:solidFill>
            </a:endParaRPr>
          </a:p>
        </p:txBody>
      </p:sp>
      <p:sp>
        <p:nvSpPr>
          <p:cNvPr id="9" name="TextBox 8"/>
          <p:cNvSpPr txBox="1"/>
          <p:nvPr/>
        </p:nvSpPr>
        <p:spPr>
          <a:xfrm>
            <a:off x="5246691" y="5713745"/>
            <a:ext cx="2421501" cy="646331"/>
          </a:xfrm>
          <a:prstGeom prst="rect">
            <a:avLst/>
          </a:prstGeom>
          <a:noFill/>
        </p:spPr>
        <p:txBody>
          <a:bodyPr wrap="square" rtlCol="0">
            <a:spAutoFit/>
          </a:bodyPr>
          <a:lstStyle/>
          <a:p>
            <a:pPr algn="ctr"/>
            <a:r>
              <a:rPr lang="en-AU" dirty="0" smtClean="0">
                <a:solidFill>
                  <a:schemeClr val="bg1"/>
                </a:solidFill>
              </a:rPr>
              <a:t>Talk to your friends </a:t>
            </a:r>
            <a:br>
              <a:rPr lang="en-AU" dirty="0" smtClean="0">
                <a:solidFill>
                  <a:schemeClr val="bg1"/>
                </a:solidFill>
              </a:rPr>
            </a:br>
            <a:r>
              <a:rPr lang="en-AU" dirty="0" smtClean="0">
                <a:solidFill>
                  <a:schemeClr val="bg1"/>
                </a:solidFill>
              </a:rPr>
              <a:t>and family</a:t>
            </a:r>
            <a:endParaRPr lang="en-AU" dirty="0">
              <a:solidFill>
                <a:schemeClr val="bg1"/>
              </a:solidFill>
            </a:endParaRPr>
          </a:p>
        </p:txBody>
      </p:sp>
      <p:sp>
        <p:nvSpPr>
          <p:cNvPr id="12" name="Title 1"/>
          <p:cNvSpPr>
            <a:spLocks noGrp="1"/>
          </p:cNvSpPr>
          <p:nvPr>
            <p:ph type="ctrTitle"/>
          </p:nvPr>
        </p:nvSpPr>
        <p:spPr>
          <a:xfrm>
            <a:off x="437500" y="365687"/>
            <a:ext cx="7772400" cy="1470025"/>
          </a:xfrm>
        </p:spPr>
        <p:txBody>
          <a:bodyPr>
            <a:normAutofit/>
          </a:bodyPr>
          <a:lstStyle/>
          <a:p>
            <a:pPr algn="l">
              <a:defRPr/>
            </a:pPr>
            <a:r>
              <a:rPr lang="en-AU" kern="0" dirty="0">
                <a:solidFill>
                  <a:schemeClr val="bg1"/>
                </a:solidFill>
                <a:effectLst>
                  <a:outerShdw blurRad="38100" dist="38100" dir="2700000" algn="tl">
                    <a:srgbClr val="000000">
                      <a:alpha val="43137"/>
                    </a:srgbClr>
                  </a:outerShdw>
                </a:effectLst>
              </a:rPr>
              <a:t>How do you know which candidate to vote for?</a:t>
            </a:r>
          </a:p>
        </p:txBody>
      </p:sp>
      <p:sp>
        <p:nvSpPr>
          <p:cNvPr id="13" name="TextBox 12"/>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a:t>
            </a:r>
            <a:r>
              <a:rPr lang="en-AU" sz="1600" dirty="0">
                <a:solidFill>
                  <a:schemeClr val="bg1"/>
                </a:solidFill>
              </a:rPr>
              <a:t>Australian Democracy</a:t>
            </a:r>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09890" y="2030782"/>
            <a:ext cx="1609022" cy="1204772"/>
          </a:xfrm>
          <a:prstGeom prst="rect">
            <a:avLst/>
          </a:prstGeom>
        </p:spPr>
      </p:pic>
      <p:pic>
        <p:nvPicPr>
          <p:cNvPr id="4" name="Picture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6562" y="4361318"/>
            <a:ext cx="1510241" cy="1340073"/>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14892" y="4322182"/>
            <a:ext cx="1514856" cy="1324508"/>
          </a:xfrm>
          <a:prstGeom prst="rect">
            <a:avLst/>
          </a:prstGeom>
        </p:spPr>
      </p:pic>
      <p:pic>
        <p:nvPicPr>
          <p:cNvPr id="10" name="Picture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84166" y="2030782"/>
            <a:ext cx="1504059" cy="1223485"/>
          </a:xfrm>
          <a:prstGeom prst="rect">
            <a:avLst/>
          </a:prstGeom>
        </p:spPr>
      </p:pic>
    </p:spTree>
    <p:extLst>
      <p:ext uri="{BB962C8B-B14F-4D97-AF65-F5344CB8AC3E}">
        <p14:creationId xmlns:p14="http://schemas.microsoft.com/office/powerpoint/2010/main" val="1717734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Why should you vote?</a:t>
            </a:r>
            <a:endParaRPr lang="en-AU" dirty="0"/>
          </a:p>
        </p:txBody>
      </p:sp>
      <p:sp>
        <p:nvSpPr>
          <p:cNvPr id="5" name="TextBox 4"/>
          <p:cNvSpPr txBox="1"/>
          <p:nvPr/>
        </p:nvSpPr>
        <p:spPr>
          <a:xfrm>
            <a:off x="497845" y="1772816"/>
            <a:ext cx="3858131" cy="4524315"/>
          </a:xfrm>
          <a:prstGeom prst="rect">
            <a:avLst/>
          </a:prstGeom>
          <a:noFill/>
        </p:spPr>
        <p:txBody>
          <a:bodyPr wrap="square" rtlCol="0">
            <a:spAutoFit/>
          </a:bodyPr>
          <a:lstStyle/>
          <a:p>
            <a:pPr marL="285750" indent="-285750">
              <a:buFont typeface="Arial" panose="020B0604020202020204" pitchFamily="34" charset="0"/>
              <a:buChar char="•"/>
            </a:pPr>
            <a:r>
              <a:rPr lang="en-AU" sz="2800" dirty="0" smtClean="0">
                <a:solidFill>
                  <a:schemeClr val="bg1"/>
                </a:solidFill>
              </a:rPr>
              <a:t>If you are an Australian citizen and over 18 years of age you must enrol and vote. It is the law.</a:t>
            </a:r>
            <a:endParaRPr lang="en-AU" sz="2800" dirty="0">
              <a:solidFill>
                <a:schemeClr val="bg1"/>
              </a:solidFill>
            </a:endParaRPr>
          </a:p>
          <a:p>
            <a:pPr marL="285750" indent="-285750">
              <a:buFont typeface="Arial" panose="020B0604020202020204" pitchFamily="34" charset="0"/>
              <a:buChar char="•"/>
            </a:pPr>
            <a:endParaRPr lang="en-AU" sz="2800" dirty="0" smtClean="0">
              <a:solidFill>
                <a:schemeClr val="bg1"/>
              </a:solidFill>
            </a:endParaRPr>
          </a:p>
          <a:p>
            <a:pPr marL="285750" indent="-285750">
              <a:buFont typeface="Arial" panose="020B0604020202020204" pitchFamily="34" charset="0"/>
              <a:buChar char="•"/>
            </a:pPr>
            <a:r>
              <a:rPr lang="en-AU" sz="2800" dirty="0" smtClean="0">
                <a:solidFill>
                  <a:schemeClr val="bg1"/>
                </a:solidFill>
              </a:rPr>
              <a:t>Voting gives you a say about the issues which affect you every day</a:t>
            </a:r>
            <a:r>
              <a:rPr lang="en-AU" sz="3600" dirty="0" smtClean="0">
                <a:solidFill>
                  <a:schemeClr val="bg1"/>
                </a:solidFill>
              </a:rPr>
              <a:t>.</a:t>
            </a:r>
            <a:endParaRPr lang="en-AU" sz="3600" dirty="0">
              <a:solidFill>
                <a:schemeClr val="bg1"/>
              </a:solidFill>
            </a:endParaRPr>
          </a:p>
        </p:txBody>
      </p:sp>
      <p:sp>
        <p:nvSpPr>
          <p:cNvPr id="6" name="TextBox 5"/>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1: </a:t>
            </a:r>
            <a:r>
              <a:rPr lang="en-AU" sz="1600" dirty="0">
                <a:solidFill>
                  <a:schemeClr val="bg1"/>
                </a:solidFill>
              </a:rPr>
              <a:t>Australian Democracy</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2529" r="22637"/>
          <a:stretch/>
        </p:blipFill>
        <p:spPr>
          <a:xfrm>
            <a:off x="4499992" y="1905946"/>
            <a:ext cx="4149969" cy="4258056"/>
          </a:xfrm>
          <a:prstGeom prst="rect">
            <a:avLst/>
          </a:prstGeom>
        </p:spPr>
      </p:pic>
    </p:spTree>
    <p:extLst>
      <p:ext uri="{BB962C8B-B14F-4D97-AF65-F5344CB8AC3E}">
        <p14:creationId xmlns:p14="http://schemas.microsoft.com/office/powerpoint/2010/main" val="30048764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65104"/>
            <a:ext cx="5326360" cy="1080120"/>
          </a:xfrm>
        </p:spPr>
        <p:txBody>
          <a:bodyPr>
            <a:normAutofit/>
          </a:bodyPr>
          <a:lstStyle/>
          <a:p>
            <a:pPr algn="l"/>
            <a:r>
              <a:rPr lang="en-AU" dirty="0" smtClean="0"/>
              <a:t>Topic 2 </a:t>
            </a:r>
            <a:endParaRPr lang="en-AU" dirty="0"/>
          </a:p>
        </p:txBody>
      </p:sp>
      <p:sp>
        <p:nvSpPr>
          <p:cNvPr id="3" name="Subtitle 2"/>
          <p:cNvSpPr>
            <a:spLocks noGrp="1"/>
          </p:cNvSpPr>
          <p:nvPr>
            <p:ph type="subTitle" idx="1"/>
          </p:nvPr>
        </p:nvSpPr>
        <p:spPr>
          <a:xfrm>
            <a:off x="683568" y="5301208"/>
            <a:ext cx="5328592" cy="744488"/>
          </a:xfrm>
        </p:spPr>
        <p:txBody>
          <a:bodyPr/>
          <a:lstStyle/>
          <a:p>
            <a:pPr algn="l"/>
            <a:r>
              <a:rPr lang="en-US" dirty="0"/>
              <a:t>Do I have to </a:t>
            </a:r>
            <a:r>
              <a:rPr lang="en-US" dirty="0" err="1" smtClean="0"/>
              <a:t>enrol</a:t>
            </a:r>
            <a:r>
              <a:rPr lang="en-US" dirty="0" smtClean="0"/>
              <a:t> </a:t>
            </a:r>
            <a:r>
              <a:rPr lang="en-US" dirty="0"/>
              <a:t>and vote?</a:t>
            </a:r>
            <a:endParaRPr lang="en-AU" dirty="0"/>
          </a:p>
        </p:txBody>
      </p:sp>
    </p:spTree>
    <p:extLst>
      <p:ext uri="{BB962C8B-B14F-4D97-AF65-F5344CB8AC3E}">
        <p14:creationId xmlns:p14="http://schemas.microsoft.com/office/powerpoint/2010/main" val="40921933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1124744"/>
            <a:ext cx="8229600" cy="2880320"/>
          </a:xfrm>
        </p:spPr>
        <p:txBody>
          <a:bodyPr/>
          <a:lstStyle/>
          <a:p>
            <a:r>
              <a:rPr lang="en-US" dirty="0"/>
              <a:t>All Australian citizens aged 18 years and over are required to </a:t>
            </a:r>
            <a:r>
              <a:rPr lang="en-US" dirty="0" smtClean="0"/>
              <a:t>vote</a:t>
            </a:r>
            <a:r>
              <a:rPr lang="en-US" dirty="0"/>
              <a:t>. </a:t>
            </a:r>
            <a:r>
              <a:rPr lang="en-US" dirty="0" smtClean="0"/>
              <a:t>It </a:t>
            </a:r>
            <a:r>
              <a:rPr lang="en-US" dirty="0"/>
              <a:t>is the law</a:t>
            </a:r>
            <a:r>
              <a:rPr lang="en-US" dirty="0" smtClean="0"/>
              <a:t>.</a:t>
            </a:r>
          </a:p>
          <a:p>
            <a:pPr marL="0" indent="0">
              <a:buNone/>
            </a:pPr>
            <a:endParaRPr lang="en-US" dirty="0"/>
          </a:p>
          <a:p>
            <a:r>
              <a:rPr lang="en-US" dirty="0"/>
              <a:t>To vote you must be enrolled on the Electoral Roll. </a:t>
            </a:r>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2: Do I have to enrol and vote?</a:t>
            </a:r>
            <a:endParaRPr lang="en-AU" sz="1600" dirty="0">
              <a:solidFill>
                <a:schemeClr val="bg1"/>
              </a:solidFill>
            </a:endParaRP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val="0"/>
              </a:ext>
            </a:extLst>
          </a:blip>
          <a:srcRect t="48334" b="15422"/>
          <a:stretch/>
        </p:blipFill>
        <p:spPr>
          <a:xfrm>
            <a:off x="683568" y="4316216"/>
            <a:ext cx="7966660" cy="1919860"/>
          </a:xfrm>
          <a:prstGeom prst="rect">
            <a:avLst/>
          </a:prstGeom>
        </p:spPr>
      </p:pic>
    </p:spTree>
    <p:extLst>
      <p:ext uri="{BB962C8B-B14F-4D97-AF65-F5344CB8AC3E}">
        <p14:creationId xmlns:p14="http://schemas.microsoft.com/office/powerpoint/2010/main" val="946382132"/>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702</TotalTime>
  <Words>3913</Words>
  <Application>Microsoft Office PowerPoint</Application>
  <PresentationFormat>On-screen Show (4:3)</PresentationFormat>
  <Paragraphs>453</Paragraphs>
  <Slides>41</Slides>
  <Notes>41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41</vt:i4>
      </vt:variant>
    </vt:vector>
  </HeadingPairs>
  <TitlesOfParts>
    <vt:vector size="45" baseType="lpstr">
      <vt:lpstr>Arial</vt:lpstr>
      <vt:lpstr>Calibri</vt:lpstr>
      <vt:lpstr>PowerPoint template</vt:lpstr>
      <vt:lpstr>1_Office Theme</vt:lpstr>
      <vt:lpstr>PowerPoint Presentation</vt:lpstr>
      <vt:lpstr>Introduction</vt:lpstr>
      <vt:lpstr>Topic 1</vt:lpstr>
      <vt:lpstr>Three levels of government in Australia</vt:lpstr>
      <vt:lpstr>PowerPoint Presentation</vt:lpstr>
      <vt:lpstr>How do you know which candidate to vote for?</vt:lpstr>
      <vt:lpstr>Why should you vote?</vt:lpstr>
      <vt:lpstr>Topic 2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If you cannot get to a polling place on election day, and you are not sure what to do: </vt:lpstr>
      <vt:lpstr>Topic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 can ask for help at any time</vt:lpstr>
      <vt:lpstr>PowerPoint Presentation</vt:lpstr>
      <vt:lpstr>PowerPoint Presentation</vt:lpstr>
      <vt:lpstr>PowerPoint Presentation</vt:lpstr>
      <vt:lpstr>House of Representatives voting</vt:lpstr>
      <vt:lpstr>Senate voting</vt:lpstr>
      <vt:lpstr>Senate voting – above the line</vt:lpstr>
      <vt:lpstr>Senate voting – below the line</vt:lpstr>
      <vt:lpstr>PowerPoint Presentation</vt:lpstr>
      <vt:lpstr>PowerPoint Presentation</vt:lpstr>
      <vt:lpstr>PowerPoint Presentation</vt:lpstr>
    </vt:vector>
  </TitlesOfParts>
  <Company>Australian Electoral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this Electoral Information Session</dc:title>
  <dc:creator>Erin Greenwood</dc:creator>
  <cp:lastModifiedBy>Georgia McCormick</cp:lastModifiedBy>
  <cp:revision>55</cp:revision>
  <dcterms:created xsi:type="dcterms:W3CDTF">2016-04-11T04:39:26Z</dcterms:created>
  <dcterms:modified xsi:type="dcterms:W3CDTF">2020-03-24T22:58:56Z</dcterms:modified>
</cp:coreProperties>
</file>